
<file path=[Content_Types].xml><?xml version="1.0" encoding="utf-8"?>
<Types xmlns="http://schemas.openxmlformats.org/package/2006/content-types">
  <Default Extension="avi" ContentType="video/x-msvideo"/>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307" r:id="rId4"/>
    <p:sldId id="335" r:id="rId5"/>
    <p:sldId id="271" r:id="rId6"/>
    <p:sldId id="336" r:id="rId7"/>
    <p:sldId id="327" r:id="rId8"/>
    <p:sldId id="337" r:id="rId9"/>
    <p:sldId id="342" r:id="rId10"/>
    <p:sldId id="343" r:id="rId11"/>
    <p:sldId id="291" r:id="rId12"/>
    <p:sldId id="264" r:id="rId13"/>
    <p:sldId id="265" r:id="rId14"/>
    <p:sldId id="338" r:id="rId15"/>
    <p:sldId id="302" r:id="rId16"/>
    <p:sldId id="328" r:id="rId17"/>
    <p:sldId id="330" r:id="rId18"/>
    <p:sldId id="331" r:id="rId19"/>
    <p:sldId id="340" r:id="rId20"/>
    <p:sldId id="329" r:id="rId21"/>
    <p:sldId id="334" r:id="rId22"/>
    <p:sldId id="332" r:id="rId23"/>
    <p:sldId id="333" r:id="rId24"/>
    <p:sldId id="344" r:id="rId25"/>
    <p:sldId id="345" r:id="rId26"/>
    <p:sldId id="346" r:id="rId27"/>
    <p:sldId id="3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zvan Valentin Marinescu" initials="RVM" lastIdx="1" clrIdx="0">
    <p:extLst>
      <p:ext uri="{19B8F6BF-5375-455C-9EA6-DF929625EA0E}">
        <p15:presenceInfo xmlns:p15="http://schemas.microsoft.com/office/powerpoint/2012/main" userId="a184f8c4514c0a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121F"/>
    <a:srgbClr val="EFB8BB"/>
    <a:srgbClr val="E98588"/>
    <a:srgbClr val="EA46CE"/>
    <a:srgbClr val="ECA5DE"/>
    <a:srgbClr val="E88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88"/>
    <p:restoredTop sz="86735"/>
  </p:normalViewPr>
  <p:slideViewPr>
    <p:cSldViewPr snapToGrid="0">
      <p:cViewPr>
        <p:scale>
          <a:sx n="120" d="100"/>
          <a:sy n="120" d="100"/>
        </p:scale>
        <p:origin x="576" y="48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C73A0-B786-944D-9A8E-924F70112237}" type="datetimeFigureOut">
              <a:rPr lang="en-US" smtClean="0"/>
              <a:t>2/22/25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989FB-A956-314E-A580-F60FE9515D86}" type="slidenum">
              <a:rPr lang="en-US" smtClean="0"/>
              <a:t>‹#›</a:t>
            </a:fld>
            <a:endParaRPr lang="en-US"/>
          </a:p>
        </p:txBody>
      </p:sp>
    </p:spTree>
    <p:extLst>
      <p:ext uri="{BB962C8B-B14F-4D97-AF65-F5344CB8AC3E}">
        <p14:creationId xmlns:p14="http://schemas.microsoft.com/office/powerpoint/2010/main" val="39182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change the title of my talk to: </a:t>
            </a:r>
            <a:r>
              <a:rPr lang="en-US" b="1" dirty="0"/>
              <a:t>Inferring brain structure and function using differentiable MRI simulations. </a:t>
            </a:r>
            <a:r>
              <a:rPr lang="en-US" dirty="0"/>
              <a:t>And I'll try to talk as much as I can on fMRI. </a:t>
            </a:r>
          </a:p>
          <a:p>
            <a:br>
              <a:rPr lang="en-US" dirty="0"/>
            </a:br>
            <a:endParaRPr lang="en-US" dirty="0"/>
          </a:p>
          <a:p>
            <a:r>
              <a:rPr lang="en-US" b="1" dirty="0"/>
              <a:t>Abstract</a:t>
            </a:r>
            <a:r>
              <a:rPr lang="en-US" dirty="0"/>
              <a:t>: Accurate inference of brain structure and function is a longstanding goal in neuroscience. MRI technology can significantly assist with this, and MRI simulators which simulate the physics underlying the MRI scanners can be used 1) towards generating synthetic data and 2) towards the inference of brain structure and function by matching the synthetic scans with real scans. However, the matching process of a synthetic vs real scan requires an iterative optimization that is incredibly slow. Inspired by advancements in deep learning, we will show that differentiable MRI simulators can be used to infer gray-matter, white-matter and cerebrospinal fluid fraction maps from standard MRI scans (T1/T2/FSE/FLAIR/ ...). In addition, we will discuss how </a:t>
            </a:r>
            <a:r>
              <a:rPr lang="en-US" i="1" dirty="0"/>
              <a:t>functional</a:t>
            </a:r>
            <a:r>
              <a:rPr lang="en-US" dirty="0"/>
              <a:t> MRI simulators can be used for inferring functional activity in the brain based on fMRI time-series. Such fMRI pipelines could be used to infer latent brain functional "modes", identify optimal fMRI sequences to achieve an optimal functional readout, model the effect of the hemodynamic parameters which modulate the BOLD signal, and understand how structural connectivity can affect functional activity. Finally, we will discuss how fMRI-inferred functional activity can be used to inform whole-brain emulations at the macroscopic level. </a:t>
            </a:r>
          </a:p>
          <a:p>
            <a:br>
              <a:rPr lang="en-US" dirty="0"/>
            </a:br>
            <a:endParaRPr lang="en-US" dirty="0"/>
          </a:p>
          <a:p>
            <a:r>
              <a:rPr lang="en-US" dirty="0"/>
              <a:t>----------------</a:t>
            </a:r>
            <a:br>
              <a:rPr lang="en-US" dirty="0"/>
            </a:br>
            <a:br>
              <a:rPr lang="en-US" dirty="0"/>
            </a:br>
            <a:r>
              <a:rPr lang="en-US" dirty="0"/>
              <a:t>Dear Razvan,</a:t>
            </a:r>
          </a:p>
          <a:p>
            <a:r>
              <a:rPr lang="en-US" dirty="0"/>
              <a:t>Thank you for confirming your participation, we are excited to engage with your presentation at the workshop.</a:t>
            </a:r>
          </a:p>
          <a:p>
            <a:r>
              <a:rPr lang="en-US" dirty="0"/>
              <a:t>I would like to share with you some more details about the workshop. Our prospective agenda for February 22 is as follows:</a:t>
            </a:r>
          </a:p>
          <a:p>
            <a:r>
              <a:rPr lang="en-US" dirty="0" err="1"/>
              <a:t>MinsStart</a:t>
            </a:r>
            <a:r>
              <a:rPr lang="en-US" dirty="0"/>
              <a:t> time </a:t>
            </a:r>
            <a:r>
              <a:rPr lang="en-US" dirty="0" err="1"/>
              <a:t>PSTAgenda</a:t>
            </a:r>
            <a:r>
              <a:rPr lang="en-US" dirty="0"/>
              <a:t> item</a:t>
            </a:r>
          </a:p>
          <a:p>
            <a:r>
              <a:rPr lang="en-US" dirty="0"/>
              <a:t>108:00 </a:t>
            </a:r>
            <a:r>
              <a:rPr lang="en-US" dirty="0" err="1"/>
              <a:t>amWorkshop</a:t>
            </a:r>
            <a:r>
              <a:rPr lang="en-US" dirty="0"/>
              <a:t> welcome</a:t>
            </a:r>
          </a:p>
          <a:p>
            <a:r>
              <a:rPr lang="en-US" dirty="0"/>
              <a:t>208:10 </a:t>
            </a:r>
            <a:r>
              <a:rPr lang="en-US" dirty="0" err="1"/>
              <a:t>amRandal</a:t>
            </a:r>
            <a:r>
              <a:rPr lang="en-US" dirty="0"/>
              <a:t> </a:t>
            </a:r>
            <a:r>
              <a:rPr lang="en-US" dirty="0" err="1"/>
              <a:t>Koene</a:t>
            </a:r>
            <a:r>
              <a:rPr lang="en-US" dirty="0"/>
              <a:t> (Intro mini-talk)</a:t>
            </a:r>
          </a:p>
          <a:p>
            <a:r>
              <a:rPr lang="en-US" dirty="0"/>
              <a:t>458:30 </a:t>
            </a:r>
            <a:r>
              <a:rPr lang="en-US" dirty="0" err="1"/>
              <a:t>amPhilip</a:t>
            </a:r>
            <a:r>
              <a:rPr lang="en-US" dirty="0"/>
              <a:t> Shiu (Drosophila functionalization)</a:t>
            </a:r>
          </a:p>
          <a:p>
            <a:r>
              <a:rPr lang="en-US" dirty="0"/>
              <a:t>309:15 </a:t>
            </a:r>
            <a:r>
              <a:rPr lang="en-US" dirty="0" err="1"/>
              <a:t>amQ&amp;A</a:t>
            </a:r>
            <a:r>
              <a:rPr lang="en-US" dirty="0"/>
              <a:t> / brainstorming</a:t>
            </a:r>
          </a:p>
          <a:p>
            <a:r>
              <a:rPr lang="en-US" dirty="0"/>
              <a:t>459:45 </a:t>
            </a:r>
            <a:r>
              <a:rPr lang="en-US" dirty="0" err="1"/>
              <a:t>amJanne</a:t>
            </a:r>
            <a:r>
              <a:rPr lang="en-US" dirty="0"/>
              <a:t> </a:t>
            </a:r>
            <a:r>
              <a:rPr lang="en-US" dirty="0" err="1"/>
              <a:t>Lappalainen</a:t>
            </a:r>
            <a:r>
              <a:rPr lang="en-US" dirty="0"/>
              <a:t> (Drosophila functionalization)</a:t>
            </a:r>
          </a:p>
          <a:p>
            <a:r>
              <a:rPr lang="en-US" dirty="0"/>
              <a:t>3010:30 </a:t>
            </a:r>
            <a:r>
              <a:rPr lang="en-US" dirty="0" err="1"/>
              <a:t>amQ&amp;A</a:t>
            </a:r>
            <a:r>
              <a:rPr lang="en-US" dirty="0"/>
              <a:t> / brainstorming</a:t>
            </a:r>
          </a:p>
          <a:p>
            <a:r>
              <a:rPr lang="en-US" dirty="0"/>
              <a:t>4511:00 </a:t>
            </a:r>
            <a:r>
              <a:rPr lang="en-US" dirty="0" err="1"/>
              <a:t>amRandal</a:t>
            </a:r>
            <a:r>
              <a:rPr lang="en-US" dirty="0"/>
              <a:t> </a:t>
            </a:r>
            <a:r>
              <a:rPr lang="en-US" dirty="0" err="1"/>
              <a:t>Koene</a:t>
            </a:r>
            <a:r>
              <a:rPr lang="en-US" dirty="0"/>
              <a:t> (Inverse problem, System Identification)</a:t>
            </a:r>
          </a:p>
          <a:p>
            <a:r>
              <a:rPr lang="en-US" dirty="0"/>
              <a:t>3011:45 </a:t>
            </a:r>
            <a:r>
              <a:rPr lang="en-US" dirty="0" err="1"/>
              <a:t>amQ&amp;A</a:t>
            </a:r>
            <a:r>
              <a:rPr lang="en-US" dirty="0"/>
              <a:t> / brainstorming</a:t>
            </a:r>
          </a:p>
          <a:p>
            <a:r>
              <a:rPr lang="en-US" dirty="0"/>
              <a:t>3012:15 </a:t>
            </a:r>
            <a:r>
              <a:rPr lang="en-US" dirty="0" err="1"/>
              <a:t>pmBreak</a:t>
            </a:r>
            <a:endParaRPr lang="en-US" dirty="0"/>
          </a:p>
          <a:p>
            <a:r>
              <a:rPr lang="en-US" dirty="0"/>
              <a:t>4512:45 </a:t>
            </a:r>
            <a:r>
              <a:rPr lang="en-US" dirty="0" err="1"/>
              <a:t>pmKonrad</a:t>
            </a:r>
            <a:r>
              <a:rPr lang="en-US" dirty="0"/>
              <a:t> </a:t>
            </a:r>
            <a:r>
              <a:rPr lang="en-US" dirty="0" err="1"/>
              <a:t>Kording</a:t>
            </a:r>
            <a:r>
              <a:rPr lang="en-US" dirty="0"/>
              <a:t> (</a:t>
            </a:r>
            <a:r>
              <a:rPr lang="en-US" dirty="0" err="1"/>
              <a:t>C.Elegans</a:t>
            </a:r>
            <a:r>
              <a:rPr lang="en-US" dirty="0"/>
              <a:t>, ground-truthing)</a:t>
            </a:r>
          </a:p>
          <a:p>
            <a:r>
              <a:rPr lang="en-US" dirty="0"/>
              <a:t>301:30 </a:t>
            </a:r>
            <a:r>
              <a:rPr lang="en-US" dirty="0" err="1"/>
              <a:t>pmQ&amp;A</a:t>
            </a:r>
            <a:r>
              <a:rPr lang="en-US" dirty="0"/>
              <a:t> / brainstorming</a:t>
            </a:r>
          </a:p>
          <a:p>
            <a:r>
              <a:rPr lang="en-US" dirty="0"/>
              <a:t>452:00 </a:t>
            </a:r>
            <a:r>
              <a:rPr lang="en-US" dirty="0" err="1"/>
              <a:t>pmRazvan</a:t>
            </a:r>
            <a:r>
              <a:rPr lang="en-US" dirty="0"/>
              <a:t> Marinescu (Synthetic data, (f)MRI)</a:t>
            </a:r>
          </a:p>
          <a:p>
            <a:r>
              <a:rPr lang="en-US" dirty="0"/>
              <a:t>302:45 </a:t>
            </a:r>
            <a:r>
              <a:rPr lang="en-US" dirty="0" err="1"/>
              <a:t>pmQ&amp;A</a:t>
            </a:r>
            <a:r>
              <a:rPr lang="en-US" dirty="0"/>
              <a:t> / brainstorming</a:t>
            </a:r>
          </a:p>
          <a:p>
            <a:r>
              <a:rPr lang="en-US" dirty="0"/>
              <a:t>453:15 </a:t>
            </a:r>
            <a:r>
              <a:rPr lang="en-US" dirty="0" err="1"/>
              <a:t>pmBrain</a:t>
            </a:r>
            <a:r>
              <a:rPr lang="en-US" dirty="0"/>
              <a:t> emulation challenge platform introduction</a:t>
            </a:r>
          </a:p>
          <a:p>
            <a:r>
              <a:rPr lang="en-US" dirty="0"/>
              <a:t>304:00 </a:t>
            </a:r>
            <a:r>
              <a:rPr lang="en-US" dirty="0" err="1"/>
              <a:t>pmOpen</a:t>
            </a:r>
            <a:r>
              <a:rPr lang="en-US" dirty="0"/>
              <a:t> discussion</a:t>
            </a:r>
          </a:p>
          <a:p>
            <a:r>
              <a:rPr lang="en-US" dirty="0"/>
              <a:t>54:40 </a:t>
            </a:r>
            <a:r>
              <a:rPr lang="en-US" dirty="0" err="1"/>
              <a:t>pmWorkshop</a:t>
            </a:r>
            <a:r>
              <a:rPr lang="en-US" dirty="0"/>
              <a:t> closing</a:t>
            </a:r>
          </a:p>
          <a:p>
            <a:r>
              <a:rPr lang="en-US" dirty="0"/>
              <a:t>As you can see, there will be plenty of room for discussion and brainstorming, which also provides some flexibility regarding the duration of talks. Given the topics and the stated goals of the workshop, while you are free to talk about anything you wish, a suggestion of particular interest is if you can talk about uses of synthetic data in explorations of (f)MRI. The agenda assumes a talk of about 45 minutes with subsequent 30 minutes of Q&amp;A/discussion, but feel free to adjust as best suits your topic.</a:t>
            </a:r>
          </a:p>
          <a:p>
            <a:r>
              <a:rPr lang="en-US" dirty="0"/>
              <a:t>If possible, please send us an abstract of your intended talk as soon as possible. There is no prescribed format or length for the abstract. A one paragraph abstract that roughly corresponds with the intended topic is perfectly fine.</a:t>
            </a:r>
          </a:p>
          <a:p>
            <a:r>
              <a:rPr lang="en-US" dirty="0"/>
              <a:t>We intend to send out to you the URL to join the workshop within 48 hours of the start of the workshop.</a:t>
            </a:r>
          </a:p>
          <a:p>
            <a:r>
              <a:rPr lang="en-US" dirty="0"/>
              <a:t>As we know, in established sub-fields of physics, biology, cosmology (</a:t>
            </a:r>
            <a:r>
              <a:rPr lang="en-US" dirty="0" err="1"/>
              <a:t>etc</a:t>
            </a:r>
            <a:r>
              <a:rPr lang="en-US" dirty="0"/>
              <a:t>) problems are generally carefully and concretely described, leading to well-formulated studies. We would love it if our interactions at this workshop can help the nascent domain of brain emulation in its effort to become similarly rigorous, in terms of goal specification and beyond.</a:t>
            </a:r>
          </a:p>
          <a:p>
            <a:r>
              <a:rPr lang="en-US" dirty="0"/>
              <a:t>I would also like to invite you to share the workshop with anyone who you think would be interested in participating, or who would benefit from immersion in the topic. The official landing page for the workshop is: https://</a:t>
            </a:r>
            <a:r>
              <a:rPr lang="en-US" dirty="0" err="1"/>
              <a:t>carboncopies.org</a:t>
            </a:r>
            <a:r>
              <a:rPr lang="en-US" dirty="0"/>
              <a:t>/</a:t>
            </a:r>
          </a:p>
          <a:p>
            <a:r>
              <a:rPr lang="en-US" dirty="0"/>
              <a:t>challenge2025</a:t>
            </a:r>
          </a:p>
          <a:p>
            <a:r>
              <a:rPr lang="en-US" dirty="0"/>
              <a:t>After the workshop, we aim to produce and publish a written report of the workshop, with your input of course, with a target date for publication approximately 1 month after the workshop.</a:t>
            </a:r>
          </a:p>
          <a:p>
            <a:r>
              <a:rPr lang="en-US" dirty="0"/>
              <a:t>Please feel free to reach out to me or anyone of our team members </a:t>
            </a:r>
            <a:r>
              <a:rPr lang="en-US" dirty="0" err="1"/>
              <a:t>CC’ed</a:t>
            </a:r>
            <a:r>
              <a:rPr lang="en-US" dirty="0"/>
              <a:t> in this email if you have questions or suggestions.</a:t>
            </a:r>
          </a:p>
          <a:p>
            <a:r>
              <a:rPr lang="en-US" dirty="0"/>
              <a:t>With sincere regards,</a:t>
            </a:r>
          </a:p>
          <a:p>
            <a:r>
              <a:rPr lang="en-US" dirty="0"/>
              <a:t>Randal </a:t>
            </a:r>
            <a:r>
              <a:rPr lang="en-US" dirty="0" err="1"/>
              <a:t>Koene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D989FB-A956-314E-A580-F60FE9515D86}" type="slidenum">
              <a:rPr lang="en-US" smtClean="0"/>
              <a:t>1</a:t>
            </a:fld>
            <a:endParaRPr lang="en-US"/>
          </a:p>
        </p:txBody>
      </p:sp>
    </p:spTree>
    <p:extLst>
      <p:ext uri="{BB962C8B-B14F-4D97-AF65-F5344CB8AC3E}">
        <p14:creationId xmlns:p14="http://schemas.microsoft.com/office/powerpoint/2010/main" val="2445114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CB7F-5E04-29C7-DFC8-F618AE6907BF}"/>
              </a:ext>
            </a:extLst>
          </p:cNvPr>
          <p:cNvSpPr>
            <a:spLocks noGrp="1"/>
          </p:cNvSpPr>
          <p:nvPr>
            <p:ph type="ctrTitle"/>
          </p:nvPr>
        </p:nvSpPr>
        <p:spPr>
          <a:xfrm>
            <a:off x="164592" y="1122363"/>
            <a:ext cx="1175004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D45472-38B1-9DD6-BFD8-B6A7E58BC833}"/>
              </a:ext>
            </a:extLst>
          </p:cNvPr>
          <p:cNvSpPr>
            <a:spLocks noGrp="1"/>
          </p:cNvSpPr>
          <p:nvPr>
            <p:ph type="subTitle" idx="1"/>
          </p:nvPr>
        </p:nvSpPr>
        <p:spPr>
          <a:xfrm>
            <a:off x="164592" y="3602038"/>
            <a:ext cx="1175004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DF926-1440-03A4-7AB4-620D3A4351F7}"/>
              </a:ext>
            </a:extLst>
          </p:cNvPr>
          <p:cNvSpPr>
            <a:spLocks noGrp="1"/>
          </p:cNvSpPr>
          <p:nvPr>
            <p:ph type="dt" sz="half" idx="10"/>
          </p:nvPr>
        </p:nvSpPr>
        <p:spPr/>
        <p:txBody>
          <a:bodyPr/>
          <a:lstStyle/>
          <a:p>
            <a:fld id="{57BE5633-79B0-9140-9F3F-FD7441052882}" type="datetimeFigureOut">
              <a:rPr lang="en-US" smtClean="0"/>
              <a:t>2/22/25</a:t>
            </a:fld>
            <a:endParaRPr lang="en-US" dirty="0"/>
          </a:p>
        </p:txBody>
      </p:sp>
      <p:sp>
        <p:nvSpPr>
          <p:cNvPr id="5" name="Footer Placeholder 4">
            <a:extLst>
              <a:ext uri="{FF2B5EF4-FFF2-40B4-BE49-F238E27FC236}">
                <a16:creationId xmlns:a16="http://schemas.microsoft.com/office/drawing/2014/main" id="{C9517F76-6387-B67F-FA4E-87F093DB5938}"/>
              </a:ext>
            </a:extLst>
          </p:cNvPr>
          <p:cNvSpPr>
            <a:spLocks noGrp="1"/>
          </p:cNvSpPr>
          <p:nvPr>
            <p:ph type="ftr" sz="quarter" idx="11"/>
          </p:nvPr>
        </p:nvSpPr>
        <p:spPr>
          <a:xfrm>
            <a:off x="3818681" y="6576269"/>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9F5C3E5-30F0-4176-3F45-D5EE02A98AF6}"/>
              </a:ext>
            </a:extLst>
          </p:cNvPr>
          <p:cNvSpPr>
            <a:spLocks noGrp="1"/>
          </p:cNvSpPr>
          <p:nvPr>
            <p:ph type="sldNum" sz="quarter" idx="12"/>
          </p:nvPr>
        </p:nvSpPr>
        <p:spPr/>
        <p:txBody>
          <a:bodyPr/>
          <a:lstStyle/>
          <a:p>
            <a:fld id="{5ED478D6-E8E2-6F49-8122-CC685DF40EE0}" type="slidenum">
              <a:rPr lang="en-US" smtClean="0"/>
              <a:t>‹#›</a:t>
            </a:fld>
            <a:endParaRPr lang="en-US" dirty="0"/>
          </a:p>
        </p:txBody>
      </p:sp>
    </p:spTree>
    <p:extLst>
      <p:ext uri="{BB962C8B-B14F-4D97-AF65-F5344CB8AC3E}">
        <p14:creationId xmlns:p14="http://schemas.microsoft.com/office/powerpoint/2010/main" val="2378736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0B1E-B3EE-8755-7BC4-757E792B4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E0AA5-2DF2-ACC3-C331-D2637E676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8280D7-9A8B-EB10-E079-889C2812C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13A261-D480-C6D1-8F09-472FFCD1AA9F}"/>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6" name="Footer Placeholder 5">
            <a:extLst>
              <a:ext uri="{FF2B5EF4-FFF2-40B4-BE49-F238E27FC236}">
                <a16:creationId xmlns:a16="http://schemas.microsoft.com/office/drawing/2014/main" id="{031616A3-0E4D-3072-6EFE-23CC0899FDF2}"/>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E9FA58-2003-9B8D-08BD-8A44627BCF1F}"/>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62117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2A654-0F47-C65D-BEB9-F59A8DE35D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A88D03-4098-C146-396E-AE5E9B48C5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D60A2D-C20B-C6F9-F5DA-159DE4968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FF5C7C-1FC1-CBED-FEF4-3D91D2EE9BDE}"/>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6" name="Footer Placeholder 5">
            <a:extLst>
              <a:ext uri="{FF2B5EF4-FFF2-40B4-BE49-F238E27FC236}">
                <a16:creationId xmlns:a16="http://schemas.microsoft.com/office/drawing/2014/main" id="{F7A3BCBF-02A5-2818-7AD0-785093ABE135}"/>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12E1F1-0A46-6F3A-F0E1-92F002E1E801}"/>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102478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0C7D-271D-341A-AAE0-54A186942C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17495C-FBB2-9DE1-761D-D0EC6BC85B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E7732-3482-A27F-EF82-1F6BE5FD4597}"/>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5" name="Footer Placeholder 4">
            <a:extLst>
              <a:ext uri="{FF2B5EF4-FFF2-40B4-BE49-F238E27FC236}">
                <a16:creationId xmlns:a16="http://schemas.microsoft.com/office/drawing/2014/main" id="{4111DD8D-364E-4295-7908-200A507FD6D8}"/>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918BFB-9A71-54A7-A536-177B42AFDB6E}"/>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1168990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F34E42-854C-3869-B3AC-6009C8E5CB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A64322-1504-75E8-E929-E6A49E1750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6FBA1-EAB0-3CC8-D68F-FBE3AF928F84}"/>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5" name="Footer Placeholder 4">
            <a:extLst>
              <a:ext uri="{FF2B5EF4-FFF2-40B4-BE49-F238E27FC236}">
                <a16:creationId xmlns:a16="http://schemas.microsoft.com/office/drawing/2014/main" id="{7C5E78C3-25F6-D799-828E-66D435E4B61F}"/>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F27E3-90C5-54DA-784B-653FDDD9273C}"/>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64997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54E9-EA87-21B2-BB47-CBF2DD13C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9F0691-377E-0FAB-2DD9-87C0EE5470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78491-3B51-BD1F-642B-9667280302CD}"/>
              </a:ext>
            </a:extLst>
          </p:cNvPr>
          <p:cNvSpPr>
            <a:spLocks noGrp="1"/>
          </p:cNvSpPr>
          <p:nvPr>
            <p:ph type="dt" sz="half" idx="10"/>
          </p:nvPr>
        </p:nvSpPr>
        <p:spPr/>
        <p:txBody>
          <a:bodyPr/>
          <a:lstStyle/>
          <a:p>
            <a:fld id="{57BE5633-79B0-9140-9F3F-FD7441052882}" type="datetimeFigureOut">
              <a:rPr lang="en-US" smtClean="0"/>
              <a:t>2/22/25</a:t>
            </a:fld>
            <a:endParaRPr lang="en-US" dirty="0"/>
          </a:p>
        </p:txBody>
      </p:sp>
      <p:sp>
        <p:nvSpPr>
          <p:cNvPr id="5" name="Footer Placeholder 4">
            <a:extLst>
              <a:ext uri="{FF2B5EF4-FFF2-40B4-BE49-F238E27FC236}">
                <a16:creationId xmlns:a16="http://schemas.microsoft.com/office/drawing/2014/main" id="{92962DE9-6286-A12A-AF99-A039668E955B}"/>
              </a:ext>
            </a:extLst>
          </p:cNvPr>
          <p:cNvSpPr>
            <a:spLocks noGrp="1"/>
          </p:cNvSpPr>
          <p:nvPr>
            <p:ph type="ftr" sz="quarter" idx="11"/>
          </p:nvPr>
        </p:nvSpPr>
        <p:spPr>
          <a:xfrm>
            <a:off x="3818681" y="6576269"/>
            <a:ext cx="4114800" cy="365125"/>
          </a:xfrm>
          <a:prstGeom prst="rect">
            <a:avLst/>
          </a:prstGeom>
        </p:spPr>
        <p:txBody>
          <a:bodyPr/>
          <a:lstStyle/>
          <a:p>
            <a:r>
              <a:rPr lang="en-US" dirty="0"/>
              <a:t>Razvan Marinescu</a:t>
            </a:r>
          </a:p>
        </p:txBody>
      </p:sp>
      <p:sp>
        <p:nvSpPr>
          <p:cNvPr id="6" name="Slide Number Placeholder 5">
            <a:extLst>
              <a:ext uri="{FF2B5EF4-FFF2-40B4-BE49-F238E27FC236}">
                <a16:creationId xmlns:a16="http://schemas.microsoft.com/office/drawing/2014/main" id="{05970914-A069-F8CA-717D-B3FA67BE1BBB}"/>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156234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bg>
      <p:bgRef idx="1002">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209292-F9A6-B9CC-F192-F0BD52722931}"/>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3" name="Footer Placeholder 2">
            <a:extLst>
              <a:ext uri="{FF2B5EF4-FFF2-40B4-BE49-F238E27FC236}">
                <a16:creationId xmlns:a16="http://schemas.microsoft.com/office/drawing/2014/main" id="{9F1941CC-DFE3-520A-06E6-A35F1033B16F}"/>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596F94-501D-A927-2555-0E4938F972F8}"/>
              </a:ext>
            </a:extLst>
          </p:cNvPr>
          <p:cNvSpPr>
            <a:spLocks noGrp="1"/>
          </p:cNvSpPr>
          <p:nvPr>
            <p:ph type="sldNum" sz="quarter" idx="12"/>
          </p:nvPr>
        </p:nvSpPr>
        <p:spPr/>
        <p:txBody>
          <a:bodyPr/>
          <a:lstStyle/>
          <a:p>
            <a:fld id="{5ED478D6-E8E2-6F49-8122-CC685DF40EE0}" type="slidenum">
              <a:rPr lang="en-US" smtClean="0"/>
              <a:t>‹#›</a:t>
            </a:fld>
            <a:endParaRPr lang="en-US"/>
          </a:p>
        </p:txBody>
      </p:sp>
      <p:sp>
        <p:nvSpPr>
          <p:cNvPr id="5" name="Rectangle 4">
            <a:extLst>
              <a:ext uri="{FF2B5EF4-FFF2-40B4-BE49-F238E27FC236}">
                <a16:creationId xmlns:a16="http://schemas.microsoft.com/office/drawing/2014/main" id="{AAB33D0A-8598-0F70-72A4-D2935F3BC3FA}"/>
              </a:ext>
            </a:extLst>
          </p:cNvPr>
          <p:cNvSpPr/>
          <p:nvPr userDrawn="1"/>
        </p:nvSpPr>
        <p:spPr>
          <a:xfrm>
            <a:off x="0" y="782595"/>
            <a:ext cx="12192000" cy="1400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Tree>
    <p:extLst>
      <p:ext uri="{BB962C8B-B14F-4D97-AF65-F5344CB8AC3E}">
        <p14:creationId xmlns:p14="http://schemas.microsoft.com/office/powerpoint/2010/main" val="29113592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18737-85D2-A894-8172-D0F357F613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AE04F5-F24F-0AB8-2442-6F21568039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87D5F-AB78-2FE2-E427-B8C177C06DFF}"/>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5" name="Footer Placeholder 4">
            <a:extLst>
              <a:ext uri="{FF2B5EF4-FFF2-40B4-BE49-F238E27FC236}">
                <a16:creationId xmlns:a16="http://schemas.microsoft.com/office/drawing/2014/main" id="{340D815C-8A98-8B27-6F47-83BFBBAB0D5A}"/>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AB669-11F3-2F9D-3253-0817E92E2A9A}"/>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256189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2F3B-B1C4-9D66-2F33-1E7CD7F9CD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13FAA-427E-3013-F8A8-41B98ED51A46}"/>
              </a:ext>
            </a:extLst>
          </p:cNvPr>
          <p:cNvSpPr>
            <a:spLocks noGrp="1"/>
          </p:cNvSpPr>
          <p:nvPr>
            <p:ph sz="half" idx="1"/>
          </p:nvPr>
        </p:nvSpPr>
        <p:spPr>
          <a:xfrm>
            <a:off x="-1" y="914400"/>
            <a:ext cx="6019801" cy="5521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617895-D9F6-F959-2370-CA3EF3092E96}"/>
              </a:ext>
            </a:extLst>
          </p:cNvPr>
          <p:cNvSpPr>
            <a:spLocks noGrp="1"/>
          </p:cNvSpPr>
          <p:nvPr>
            <p:ph sz="half" idx="2"/>
          </p:nvPr>
        </p:nvSpPr>
        <p:spPr>
          <a:xfrm>
            <a:off x="6172200" y="914400"/>
            <a:ext cx="6019800" cy="5521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63390D-23CC-666E-3913-402F484206A1}"/>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6" name="Footer Placeholder 5">
            <a:extLst>
              <a:ext uri="{FF2B5EF4-FFF2-40B4-BE49-F238E27FC236}">
                <a16:creationId xmlns:a16="http://schemas.microsoft.com/office/drawing/2014/main" id="{02348A50-D7A2-7C2C-528C-5F18914FE005}"/>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57CA28-4ECF-8578-B596-D14EF9F60E3A}"/>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163587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2F3B-B1C4-9D66-2F33-1E7CD7F9CD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13FAA-427E-3013-F8A8-41B98ED51A46}"/>
              </a:ext>
            </a:extLst>
          </p:cNvPr>
          <p:cNvSpPr>
            <a:spLocks noGrp="1"/>
          </p:cNvSpPr>
          <p:nvPr>
            <p:ph sz="half" idx="1"/>
          </p:nvPr>
        </p:nvSpPr>
        <p:spPr>
          <a:xfrm>
            <a:off x="-1" y="914400"/>
            <a:ext cx="6019801" cy="26700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617895-D9F6-F959-2370-CA3EF3092E96}"/>
              </a:ext>
            </a:extLst>
          </p:cNvPr>
          <p:cNvSpPr>
            <a:spLocks noGrp="1"/>
          </p:cNvSpPr>
          <p:nvPr>
            <p:ph sz="half" idx="2"/>
          </p:nvPr>
        </p:nvSpPr>
        <p:spPr>
          <a:xfrm>
            <a:off x="6172200" y="914400"/>
            <a:ext cx="6019800" cy="26700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863390D-23CC-666E-3913-402F484206A1}"/>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6" name="Footer Placeholder 5">
            <a:extLst>
              <a:ext uri="{FF2B5EF4-FFF2-40B4-BE49-F238E27FC236}">
                <a16:creationId xmlns:a16="http://schemas.microsoft.com/office/drawing/2014/main" id="{02348A50-D7A2-7C2C-528C-5F18914FE005}"/>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57CA28-4ECF-8578-B596-D14EF9F60E3A}"/>
              </a:ext>
            </a:extLst>
          </p:cNvPr>
          <p:cNvSpPr>
            <a:spLocks noGrp="1"/>
          </p:cNvSpPr>
          <p:nvPr>
            <p:ph type="sldNum" sz="quarter" idx="12"/>
          </p:nvPr>
        </p:nvSpPr>
        <p:spPr/>
        <p:txBody>
          <a:bodyPr/>
          <a:lstStyle/>
          <a:p>
            <a:fld id="{5ED478D6-E8E2-6F49-8122-CC685DF40EE0}" type="slidenum">
              <a:rPr lang="en-US" smtClean="0"/>
              <a:t>‹#›</a:t>
            </a:fld>
            <a:endParaRPr lang="en-US"/>
          </a:p>
        </p:txBody>
      </p:sp>
      <p:sp>
        <p:nvSpPr>
          <p:cNvPr id="8" name="Content Placeholder 2">
            <a:extLst>
              <a:ext uri="{FF2B5EF4-FFF2-40B4-BE49-F238E27FC236}">
                <a16:creationId xmlns:a16="http://schemas.microsoft.com/office/drawing/2014/main" id="{9332E76A-DB59-5F5C-C418-7241BCAB49D9}"/>
              </a:ext>
            </a:extLst>
          </p:cNvPr>
          <p:cNvSpPr>
            <a:spLocks noGrp="1"/>
          </p:cNvSpPr>
          <p:nvPr>
            <p:ph sz="half" idx="13"/>
          </p:nvPr>
        </p:nvSpPr>
        <p:spPr>
          <a:xfrm>
            <a:off x="15239" y="3700272"/>
            <a:ext cx="6019801" cy="2755392"/>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74DE35E7-86F7-057F-EE71-A7FC63666E44}"/>
              </a:ext>
            </a:extLst>
          </p:cNvPr>
          <p:cNvSpPr>
            <a:spLocks noGrp="1"/>
          </p:cNvSpPr>
          <p:nvPr>
            <p:ph sz="half" idx="14"/>
          </p:nvPr>
        </p:nvSpPr>
        <p:spPr>
          <a:xfrm>
            <a:off x="6187440" y="3700272"/>
            <a:ext cx="6019800" cy="2755392"/>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671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3734-0E9D-9525-2F69-1B9385BCE4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9BC149-7D3C-448D-769B-AFD050E1E9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0C465-D4F7-6F7F-213A-9EBDDFE194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B31FD6-9BA7-3A19-B34C-ACC68F9F1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9F939-EC41-105E-4D4D-BE9111D0A1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7A7CD-F686-97B9-7119-B1919FA40B60}"/>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8" name="Footer Placeholder 7">
            <a:extLst>
              <a:ext uri="{FF2B5EF4-FFF2-40B4-BE49-F238E27FC236}">
                <a16:creationId xmlns:a16="http://schemas.microsoft.com/office/drawing/2014/main" id="{C1AA5D3D-0BE4-894E-5864-4979DF71BD47}"/>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6A242A9-9C22-DB32-D429-E84814EA350E}"/>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1832594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DB79-A777-9346-C6AF-3596C45637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98B98C-2BFC-23FE-70E3-9B6F3686040F}"/>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4" name="Footer Placeholder 3">
            <a:extLst>
              <a:ext uri="{FF2B5EF4-FFF2-40B4-BE49-F238E27FC236}">
                <a16:creationId xmlns:a16="http://schemas.microsoft.com/office/drawing/2014/main" id="{E7D7DB01-F60C-6CF0-E466-A44E2532FF66}"/>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B2E0EE-0795-3026-9559-529C49EB4E7A}"/>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4273207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209292-F9A6-B9CC-F192-F0BD52722931}"/>
              </a:ext>
            </a:extLst>
          </p:cNvPr>
          <p:cNvSpPr>
            <a:spLocks noGrp="1"/>
          </p:cNvSpPr>
          <p:nvPr>
            <p:ph type="dt" sz="half" idx="10"/>
          </p:nvPr>
        </p:nvSpPr>
        <p:spPr/>
        <p:txBody>
          <a:bodyPr/>
          <a:lstStyle/>
          <a:p>
            <a:fld id="{57BE5633-79B0-9140-9F3F-FD7441052882}" type="datetimeFigureOut">
              <a:rPr lang="en-US" smtClean="0"/>
              <a:t>2/22/25</a:t>
            </a:fld>
            <a:endParaRPr lang="en-US"/>
          </a:p>
        </p:txBody>
      </p:sp>
      <p:sp>
        <p:nvSpPr>
          <p:cNvPr id="3" name="Footer Placeholder 2">
            <a:extLst>
              <a:ext uri="{FF2B5EF4-FFF2-40B4-BE49-F238E27FC236}">
                <a16:creationId xmlns:a16="http://schemas.microsoft.com/office/drawing/2014/main" id="{9F1941CC-DFE3-520A-06E6-A35F1033B16F}"/>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596F94-501D-A927-2555-0E4938F972F8}"/>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46435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8145"/>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81D37F-EFDE-2498-D032-A6CAD5BC2DA8}"/>
              </a:ext>
            </a:extLst>
          </p:cNvPr>
          <p:cNvSpPr>
            <a:spLocks noGrp="1"/>
          </p:cNvSpPr>
          <p:nvPr>
            <p:ph type="title"/>
          </p:nvPr>
        </p:nvSpPr>
        <p:spPr>
          <a:xfrm>
            <a:off x="104170" y="64009"/>
            <a:ext cx="12002947" cy="77550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A07BFE-10E6-DAD2-2BCD-CBFD5F9C4706}"/>
              </a:ext>
            </a:extLst>
          </p:cNvPr>
          <p:cNvSpPr>
            <a:spLocks noGrp="1"/>
          </p:cNvSpPr>
          <p:nvPr>
            <p:ph type="body" idx="1"/>
          </p:nvPr>
        </p:nvSpPr>
        <p:spPr>
          <a:xfrm>
            <a:off x="104171" y="1041722"/>
            <a:ext cx="12002947" cy="51352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B56570-0ADF-E35E-FCAE-4E8D4FB5436A}"/>
              </a:ext>
            </a:extLst>
          </p:cNvPr>
          <p:cNvSpPr>
            <a:spLocks noGrp="1"/>
          </p:cNvSpPr>
          <p:nvPr>
            <p:ph type="dt" sz="half" idx="2"/>
          </p:nvPr>
        </p:nvSpPr>
        <p:spPr>
          <a:xfrm>
            <a:off x="433084" y="65762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E5633-79B0-9140-9F3F-FD7441052882}" type="datetimeFigureOut">
              <a:rPr lang="en-US" smtClean="0"/>
              <a:t>2/22/25</a:t>
            </a:fld>
            <a:endParaRPr lang="en-US" dirty="0"/>
          </a:p>
        </p:txBody>
      </p:sp>
      <p:sp>
        <p:nvSpPr>
          <p:cNvPr id="6" name="Slide Number Placeholder 5">
            <a:extLst>
              <a:ext uri="{FF2B5EF4-FFF2-40B4-BE49-F238E27FC236}">
                <a16:creationId xmlns:a16="http://schemas.microsoft.com/office/drawing/2014/main" id="{F1232F44-55FA-9269-F70D-ED5ECC1BADE5}"/>
              </a:ext>
            </a:extLst>
          </p:cNvPr>
          <p:cNvSpPr>
            <a:spLocks noGrp="1"/>
          </p:cNvSpPr>
          <p:nvPr>
            <p:ph type="sldNum" sz="quarter" idx="4"/>
          </p:nvPr>
        </p:nvSpPr>
        <p:spPr>
          <a:xfrm>
            <a:off x="8610600" y="657626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478D6-E8E2-6F49-8122-CC685DF40EE0}" type="slidenum">
              <a:rPr lang="en-US" smtClean="0"/>
              <a:t>‹#›</a:t>
            </a:fld>
            <a:endParaRPr lang="en-US" dirty="0"/>
          </a:p>
        </p:txBody>
      </p:sp>
      <p:cxnSp>
        <p:nvCxnSpPr>
          <p:cNvPr id="8" name="Straight Connector 7">
            <a:extLst>
              <a:ext uri="{FF2B5EF4-FFF2-40B4-BE49-F238E27FC236}">
                <a16:creationId xmlns:a16="http://schemas.microsoft.com/office/drawing/2014/main" id="{C9977B03-B7A7-1185-9DCF-C1D7AA0ECA63}"/>
              </a:ext>
            </a:extLst>
          </p:cNvPr>
          <p:cNvCxnSpPr/>
          <p:nvPr userDrawn="1"/>
        </p:nvCxnSpPr>
        <p:spPr>
          <a:xfrm>
            <a:off x="0" y="867525"/>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1" name="Footer Placeholder 10">
            <a:extLst>
              <a:ext uri="{FF2B5EF4-FFF2-40B4-BE49-F238E27FC236}">
                <a16:creationId xmlns:a16="http://schemas.microsoft.com/office/drawing/2014/main" id="{01635E7B-6610-0047-6F7D-A03DD0C999DD}"/>
              </a:ext>
            </a:extLst>
          </p:cNvPr>
          <p:cNvSpPr>
            <a:spLocks noGrp="1"/>
          </p:cNvSpPr>
          <p:nvPr>
            <p:ph type="ftr" sz="quarter" idx="3"/>
          </p:nvPr>
        </p:nvSpPr>
        <p:spPr>
          <a:xfrm>
            <a:off x="4038600" y="656469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141967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0554C-E118-7AC8-7693-6F13B5F0933A}"/>
              </a:ext>
            </a:extLst>
          </p:cNvPr>
          <p:cNvSpPr>
            <a:spLocks noGrp="1"/>
          </p:cNvSpPr>
          <p:nvPr>
            <p:ph type="ctrTitle"/>
          </p:nvPr>
        </p:nvSpPr>
        <p:spPr>
          <a:xfrm>
            <a:off x="164592" y="921483"/>
            <a:ext cx="11750040" cy="1385782"/>
          </a:xfrm>
        </p:spPr>
        <p:txBody>
          <a:bodyPr>
            <a:normAutofit/>
          </a:bodyPr>
          <a:lstStyle/>
          <a:p>
            <a:r>
              <a:rPr lang="en-US" sz="4400" b="0" i="0" dirty="0">
                <a:solidFill>
                  <a:srgbClr val="222222"/>
                </a:solidFill>
                <a:effectLst/>
                <a:latin typeface="Arial" panose="020B0604020202020204" pitchFamily="34" charset="0"/>
              </a:rPr>
              <a:t>Inferring brain structure and function using differentiable MRI simulators</a:t>
            </a:r>
            <a:endParaRPr lang="en-US" sz="4400" dirty="0"/>
          </a:p>
        </p:txBody>
      </p:sp>
      <p:pic>
        <p:nvPicPr>
          <p:cNvPr id="2050" name="Picture 2" descr="Our Locations – Baskin School of Engineering">
            <a:extLst>
              <a:ext uri="{FF2B5EF4-FFF2-40B4-BE49-F238E27FC236}">
                <a16:creationId xmlns:a16="http://schemas.microsoft.com/office/drawing/2014/main" id="{3195950D-CB5A-497F-59A4-0305048F0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301" y="3429000"/>
            <a:ext cx="5475331" cy="30798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skin Engineering Brand – Baskin Engineering Toolkit">
            <a:extLst>
              <a:ext uri="{FF2B5EF4-FFF2-40B4-BE49-F238E27FC236}">
                <a16:creationId xmlns:a16="http://schemas.microsoft.com/office/drawing/2014/main" id="{CA3C143D-C5AA-012C-9C6B-D9DDB9ACF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68" y="4430353"/>
            <a:ext cx="5841412" cy="89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42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C70C97-F138-EFF0-F862-82AA147EDD17}"/>
              </a:ext>
            </a:extLst>
          </p:cNvPr>
          <p:cNvPicPr>
            <a:picLocks noChangeAspect="1"/>
          </p:cNvPicPr>
          <p:nvPr/>
        </p:nvPicPr>
        <p:blipFill>
          <a:blip r:embed="rId2"/>
          <a:stretch>
            <a:fillRect/>
          </a:stretch>
        </p:blipFill>
        <p:spPr>
          <a:xfrm>
            <a:off x="999167" y="1664872"/>
            <a:ext cx="8687095" cy="602658"/>
          </a:xfrm>
          <a:prstGeom prst="rect">
            <a:avLst/>
          </a:prstGeom>
        </p:spPr>
      </p:pic>
      <p:sp>
        <p:nvSpPr>
          <p:cNvPr id="3" name="Content Placeholder 2">
            <a:extLst>
              <a:ext uri="{FF2B5EF4-FFF2-40B4-BE49-F238E27FC236}">
                <a16:creationId xmlns:a16="http://schemas.microsoft.com/office/drawing/2014/main" id="{F6911F0F-356E-4F45-3B2D-9A49880EB3B0}"/>
              </a:ext>
            </a:extLst>
          </p:cNvPr>
          <p:cNvSpPr>
            <a:spLocks noGrp="1"/>
          </p:cNvSpPr>
          <p:nvPr>
            <p:ph idx="1"/>
          </p:nvPr>
        </p:nvSpPr>
        <p:spPr>
          <a:xfrm>
            <a:off x="104171" y="1041722"/>
            <a:ext cx="12002947" cy="5816278"/>
          </a:xfrm>
        </p:spPr>
        <p:txBody>
          <a:bodyPr>
            <a:normAutofit lnSpcReduction="10000"/>
          </a:bodyPr>
          <a:lstStyle/>
          <a:p>
            <a:r>
              <a:rPr lang="en-US" dirty="0"/>
              <a:t>MRI signal is a function of the digital phantom and several events: flip angles, gradients, relaxation, … </a:t>
            </a:r>
          </a:p>
          <a:p>
            <a:endParaRPr lang="en-US" dirty="0"/>
          </a:p>
          <a:p>
            <a:r>
              <a:rPr lang="en-US" dirty="0"/>
              <a:t>Can infer the brain digital twin (phantom) using stochastic gradient descent </a:t>
            </a:r>
          </a:p>
          <a:p>
            <a:endParaRPr lang="en-US" dirty="0"/>
          </a:p>
          <a:p>
            <a:endParaRPr lang="en-US" dirty="0"/>
          </a:p>
          <a:p>
            <a:r>
              <a:rPr lang="en-US" dirty="0"/>
              <a:t>Can further seamlessly integrate the differentiable simulator with neural networks</a:t>
            </a:r>
          </a:p>
          <a:p>
            <a:endParaRPr lang="en-US" dirty="0"/>
          </a:p>
          <a:p>
            <a:endParaRPr lang="en-US" dirty="0"/>
          </a:p>
          <a:p>
            <a:endParaRPr lang="en-US" dirty="0"/>
          </a:p>
          <a:p>
            <a:r>
              <a:rPr lang="en-US" dirty="0"/>
              <a:t>Without differentiability, gradient-free methods such as the simplex algorithms cannot work efficiently in high-dimensional spaces</a:t>
            </a:r>
          </a:p>
        </p:txBody>
      </p:sp>
      <p:sp>
        <p:nvSpPr>
          <p:cNvPr id="2" name="Title 1">
            <a:extLst>
              <a:ext uri="{FF2B5EF4-FFF2-40B4-BE49-F238E27FC236}">
                <a16:creationId xmlns:a16="http://schemas.microsoft.com/office/drawing/2014/main" id="{72B581A3-038F-1DC4-8976-5EE1F47914A9}"/>
              </a:ext>
            </a:extLst>
          </p:cNvPr>
          <p:cNvSpPr>
            <a:spLocks noGrp="1"/>
          </p:cNvSpPr>
          <p:nvPr>
            <p:ph type="title"/>
          </p:nvPr>
        </p:nvSpPr>
        <p:spPr/>
        <p:txBody>
          <a:bodyPr>
            <a:normAutofit fontScale="90000"/>
          </a:bodyPr>
          <a:lstStyle/>
          <a:p>
            <a:r>
              <a:rPr lang="en-US" dirty="0"/>
              <a:t>Differentiability is key towards efficient optimization of simulator inputs</a:t>
            </a:r>
          </a:p>
        </p:txBody>
      </p:sp>
      <p:pic>
        <p:nvPicPr>
          <p:cNvPr id="22" name="Picture 21" descr="A mathematical equation with green text&#10;&#10;AI-generated content may be incorrect.">
            <a:extLst>
              <a:ext uri="{FF2B5EF4-FFF2-40B4-BE49-F238E27FC236}">
                <a16:creationId xmlns:a16="http://schemas.microsoft.com/office/drawing/2014/main" id="{273856CC-D298-0CE2-D625-89E3DACC30DC}"/>
              </a:ext>
            </a:extLst>
          </p:cNvPr>
          <p:cNvPicPr>
            <a:picLocks noChangeAspect="1"/>
          </p:cNvPicPr>
          <p:nvPr/>
        </p:nvPicPr>
        <p:blipFill>
          <a:blip r:embed="rId3"/>
          <a:stretch>
            <a:fillRect/>
          </a:stretch>
        </p:blipFill>
        <p:spPr>
          <a:xfrm>
            <a:off x="901701" y="2727426"/>
            <a:ext cx="6495903" cy="901345"/>
          </a:xfrm>
          <a:prstGeom prst="rect">
            <a:avLst/>
          </a:prstGeom>
        </p:spPr>
      </p:pic>
      <p:grpSp>
        <p:nvGrpSpPr>
          <p:cNvPr id="24" name="Group 23">
            <a:extLst>
              <a:ext uri="{FF2B5EF4-FFF2-40B4-BE49-F238E27FC236}">
                <a16:creationId xmlns:a16="http://schemas.microsoft.com/office/drawing/2014/main" id="{753373B4-934B-8BC4-9F31-B75DB823B347}"/>
              </a:ext>
            </a:extLst>
          </p:cNvPr>
          <p:cNvGrpSpPr/>
          <p:nvPr/>
        </p:nvGrpSpPr>
        <p:grpSpPr>
          <a:xfrm>
            <a:off x="956634" y="4139009"/>
            <a:ext cx="8796760" cy="1438961"/>
            <a:chOff x="956634" y="4564325"/>
            <a:chExt cx="8796760" cy="1438961"/>
          </a:xfrm>
        </p:grpSpPr>
        <p:pic>
          <p:nvPicPr>
            <p:cNvPr id="10242" name="Picture 2" descr="Neural Network Icon Vector Art, Icons, and Graphics for Free Download">
              <a:extLst>
                <a:ext uri="{FF2B5EF4-FFF2-40B4-BE49-F238E27FC236}">
                  <a16:creationId xmlns:a16="http://schemas.microsoft.com/office/drawing/2014/main" id="{381DFC6B-DE5F-270D-3E9F-83B2AE1F69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88" t="15190" r="11447" b="15190"/>
            <a:stretch/>
          </p:blipFill>
          <p:spPr bwMode="auto">
            <a:xfrm>
              <a:off x="956634" y="5017756"/>
              <a:ext cx="1095154" cy="98553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57FD312E-E990-BB04-BF54-71E6F6CE802A}"/>
                </a:ext>
              </a:extLst>
            </p:cNvPr>
            <p:cNvCxnSpPr>
              <a:cxnSpLocks/>
            </p:cNvCxnSpPr>
            <p:nvPr/>
          </p:nvCxnSpPr>
          <p:spPr>
            <a:xfrm>
              <a:off x="2254102" y="5510521"/>
              <a:ext cx="9675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9E84C3-1448-8073-6CF4-D8B722A4B613}"/>
                </a:ext>
              </a:extLst>
            </p:cNvPr>
            <p:cNvSpPr txBox="1"/>
            <p:nvPr/>
          </p:nvSpPr>
          <p:spPr>
            <a:xfrm>
              <a:off x="2848999" y="4564325"/>
              <a:ext cx="2130941" cy="769441"/>
            </a:xfrm>
            <a:prstGeom prst="rect">
              <a:avLst/>
            </a:prstGeom>
            <a:noFill/>
          </p:spPr>
          <p:txBody>
            <a:bodyPr wrap="square" rtlCol="0">
              <a:spAutoFit/>
            </a:bodyPr>
            <a:lstStyle/>
            <a:p>
              <a:pPr algn="ctr"/>
              <a:r>
                <a:rPr lang="en-US" sz="2200" dirty="0"/>
                <a:t>Differentiable simulator</a:t>
              </a:r>
            </a:p>
          </p:txBody>
        </p:sp>
        <p:cxnSp>
          <p:nvCxnSpPr>
            <p:cNvPr id="14" name="Straight Arrow Connector 13">
              <a:extLst>
                <a:ext uri="{FF2B5EF4-FFF2-40B4-BE49-F238E27FC236}">
                  <a16:creationId xmlns:a16="http://schemas.microsoft.com/office/drawing/2014/main" id="{B71C4CA1-147F-1A39-A81C-8455AC145B8D}"/>
                </a:ext>
              </a:extLst>
            </p:cNvPr>
            <p:cNvCxnSpPr>
              <a:cxnSpLocks/>
            </p:cNvCxnSpPr>
            <p:nvPr/>
          </p:nvCxnSpPr>
          <p:spPr>
            <a:xfrm>
              <a:off x="4777563" y="5492390"/>
              <a:ext cx="9675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descr="Neural Network Icon Vector Art, Icons, and Graphics for Free Download">
              <a:extLst>
                <a:ext uri="{FF2B5EF4-FFF2-40B4-BE49-F238E27FC236}">
                  <a16:creationId xmlns:a16="http://schemas.microsoft.com/office/drawing/2014/main" id="{B233C7BA-7092-D326-889F-A000D02F50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88" t="15190" r="11447" b="15190"/>
            <a:stretch/>
          </p:blipFill>
          <p:spPr bwMode="auto">
            <a:xfrm>
              <a:off x="5899299" y="4991598"/>
              <a:ext cx="1095154" cy="9855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31AAE5D-9127-2A75-2E5C-BF4CE2FA99F2}"/>
                </a:ext>
              </a:extLst>
            </p:cNvPr>
            <p:cNvSpPr txBox="1"/>
            <p:nvPr/>
          </p:nvSpPr>
          <p:spPr>
            <a:xfrm>
              <a:off x="7148627" y="4976204"/>
              <a:ext cx="595804" cy="784830"/>
            </a:xfrm>
            <a:prstGeom prst="rect">
              <a:avLst/>
            </a:prstGeom>
            <a:noFill/>
          </p:spPr>
          <p:txBody>
            <a:bodyPr wrap="square" rtlCol="0">
              <a:spAutoFit/>
            </a:bodyPr>
            <a:lstStyle/>
            <a:p>
              <a:r>
                <a:rPr lang="en-US" sz="4500" dirty="0"/>
                <a:t>…</a:t>
              </a:r>
            </a:p>
          </p:txBody>
        </p:sp>
        <p:cxnSp>
          <p:nvCxnSpPr>
            <p:cNvPr id="17" name="Straight Arrow Connector 16">
              <a:extLst>
                <a:ext uri="{FF2B5EF4-FFF2-40B4-BE49-F238E27FC236}">
                  <a16:creationId xmlns:a16="http://schemas.microsoft.com/office/drawing/2014/main" id="{5F66DFB6-5BAC-111E-DC78-F52A5ED53A21}"/>
                </a:ext>
              </a:extLst>
            </p:cNvPr>
            <p:cNvCxnSpPr>
              <a:cxnSpLocks/>
            </p:cNvCxnSpPr>
            <p:nvPr/>
          </p:nvCxnSpPr>
          <p:spPr>
            <a:xfrm>
              <a:off x="7970874" y="5484482"/>
              <a:ext cx="9675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6AD448-40DC-2508-B449-2E6D7D867109}"/>
                </a:ext>
              </a:extLst>
            </p:cNvPr>
            <p:cNvSpPr txBox="1"/>
            <p:nvPr/>
          </p:nvSpPr>
          <p:spPr>
            <a:xfrm>
              <a:off x="8904148" y="5253476"/>
              <a:ext cx="849246" cy="430887"/>
            </a:xfrm>
            <a:prstGeom prst="rect">
              <a:avLst/>
            </a:prstGeom>
            <a:noFill/>
          </p:spPr>
          <p:txBody>
            <a:bodyPr wrap="square" rtlCol="0">
              <a:spAutoFit/>
            </a:bodyPr>
            <a:lstStyle/>
            <a:p>
              <a:pPr algn="ctr"/>
              <a:r>
                <a:rPr lang="en-US" sz="2200" dirty="0"/>
                <a:t>Loss</a:t>
              </a:r>
            </a:p>
          </p:txBody>
        </p:sp>
        <p:pic>
          <p:nvPicPr>
            <p:cNvPr id="23" name="Picture 22">
              <a:extLst>
                <a:ext uri="{FF2B5EF4-FFF2-40B4-BE49-F238E27FC236}">
                  <a16:creationId xmlns:a16="http://schemas.microsoft.com/office/drawing/2014/main" id="{677BE008-0F4E-9DDF-4514-586E0C8FEB3E}"/>
                </a:ext>
              </a:extLst>
            </p:cNvPr>
            <p:cNvPicPr>
              <a:picLocks noChangeAspect="1"/>
            </p:cNvPicPr>
            <p:nvPr/>
          </p:nvPicPr>
          <p:blipFill>
            <a:blip r:embed="rId2"/>
            <a:srcRect t="17535" r="86937" b="21710"/>
            <a:stretch/>
          </p:blipFill>
          <p:spPr>
            <a:xfrm>
              <a:off x="3226928" y="5246857"/>
              <a:ext cx="1324192" cy="427268"/>
            </a:xfrm>
            <a:prstGeom prst="rect">
              <a:avLst/>
            </a:prstGeom>
          </p:spPr>
        </p:pic>
      </p:grpSp>
    </p:spTree>
    <p:extLst>
      <p:ext uri="{BB962C8B-B14F-4D97-AF65-F5344CB8AC3E}">
        <p14:creationId xmlns:p14="http://schemas.microsoft.com/office/powerpoint/2010/main" val="23416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5602-0101-7627-B152-E6B0BBC9AEE2}"/>
              </a:ext>
            </a:extLst>
          </p:cNvPr>
          <p:cNvSpPr>
            <a:spLocks noGrp="1"/>
          </p:cNvSpPr>
          <p:nvPr>
            <p:ph type="title"/>
          </p:nvPr>
        </p:nvSpPr>
        <p:spPr>
          <a:xfrm>
            <a:off x="104171" y="64009"/>
            <a:ext cx="10220044" cy="775504"/>
          </a:xfrm>
        </p:spPr>
        <p:txBody>
          <a:bodyPr>
            <a:normAutofit fontScale="90000"/>
          </a:bodyPr>
          <a:lstStyle/>
          <a:p>
            <a:r>
              <a:rPr lang="en-US" dirty="0"/>
              <a:t>Brain digital twin optimization: once you have a differentiable simulator, how do you optimize a digital twin of the brain?</a:t>
            </a:r>
          </a:p>
        </p:txBody>
      </p:sp>
      <p:sp>
        <p:nvSpPr>
          <p:cNvPr id="3" name="Content Placeholder 2">
            <a:extLst>
              <a:ext uri="{FF2B5EF4-FFF2-40B4-BE49-F238E27FC236}">
                <a16:creationId xmlns:a16="http://schemas.microsoft.com/office/drawing/2014/main" id="{7A21344A-2BDD-B220-724E-D8BA87A8F094}"/>
              </a:ext>
            </a:extLst>
          </p:cNvPr>
          <p:cNvSpPr>
            <a:spLocks noGrp="1"/>
          </p:cNvSpPr>
          <p:nvPr>
            <p:ph idx="1"/>
          </p:nvPr>
        </p:nvSpPr>
        <p:spPr>
          <a:xfrm>
            <a:off x="95933" y="1041722"/>
            <a:ext cx="12002947" cy="5482646"/>
          </a:xfrm>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Back-propagate the loss to the digital twin</a:t>
            </a:r>
          </a:p>
          <a:p>
            <a:r>
              <a:rPr lang="en-US" dirty="0"/>
              <a:t>Inverse problem + ill-posed:</a:t>
            </a:r>
          </a:p>
          <a:p>
            <a:pPr lvl="1"/>
            <a:r>
              <a:rPr lang="en-US" dirty="0"/>
              <a:t>Forward process is a </a:t>
            </a:r>
            <a:r>
              <a:rPr lang="en-US" b="1" dirty="0"/>
              <a:t>projection</a:t>
            </a:r>
            <a:r>
              <a:rPr lang="en-US" dirty="0"/>
              <a:t> of the phantom on some space</a:t>
            </a:r>
          </a:p>
          <a:p>
            <a:pPr lvl="1"/>
            <a:r>
              <a:rPr lang="en-US" dirty="0"/>
              <a:t>Some MRI sequences are not sensitive to some tissues</a:t>
            </a:r>
          </a:p>
        </p:txBody>
      </p:sp>
      <p:pic>
        <p:nvPicPr>
          <p:cNvPr id="4" name="Picture 6" descr="Details are in the caption following the image">
            <a:extLst>
              <a:ext uri="{FF2B5EF4-FFF2-40B4-BE49-F238E27FC236}">
                <a16:creationId xmlns:a16="http://schemas.microsoft.com/office/drawing/2014/main" id="{48E7168C-F3DF-D717-952A-EF541F216D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0" t="57179" r="79408" b="14267"/>
          <a:stretch/>
        </p:blipFill>
        <p:spPr bwMode="auto">
          <a:xfrm>
            <a:off x="3740584" y="1517997"/>
            <a:ext cx="1584229" cy="1287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etails are in the caption following the image">
            <a:extLst>
              <a:ext uri="{FF2B5EF4-FFF2-40B4-BE49-F238E27FC236}">
                <a16:creationId xmlns:a16="http://schemas.microsoft.com/office/drawing/2014/main" id="{2485BC1F-51A9-D618-6A05-456B5C5872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636" t="57478" r="4975" b="13968"/>
          <a:stretch/>
        </p:blipFill>
        <p:spPr bwMode="auto">
          <a:xfrm>
            <a:off x="9803533" y="1452096"/>
            <a:ext cx="954343" cy="122409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FC348A3A-F5B6-2C9A-809C-AF4779826279}"/>
              </a:ext>
            </a:extLst>
          </p:cNvPr>
          <p:cNvCxnSpPr>
            <a:cxnSpLocks/>
          </p:cNvCxnSpPr>
          <p:nvPr/>
        </p:nvCxnSpPr>
        <p:spPr>
          <a:xfrm flipV="1">
            <a:off x="5502468" y="2045662"/>
            <a:ext cx="1738591" cy="20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0B484F6-E2E6-D2A1-B31A-9D95F0D29EB9}"/>
              </a:ext>
            </a:extLst>
          </p:cNvPr>
          <p:cNvSpPr txBox="1"/>
          <p:nvPr/>
        </p:nvSpPr>
        <p:spPr>
          <a:xfrm>
            <a:off x="10972122" y="2437117"/>
            <a:ext cx="1738859" cy="461665"/>
          </a:xfrm>
          <a:prstGeom prst="rect">
            <a:avLst/>
          </a:prstGeom>
          <a:noFill/>
        </p:spPr>
        <p:txBody>
          <a:bodyPr wrap="square" rtlCol="0">
            <a:spAutoFit/>
          </a:bodyPr>
          <a:lstStyle/>
          <a:p>
            <a:pPr algn="ctr"/>
            <a:r>
              <a:rPr lang="en-US" sz="2400" dirty="0"/>
              <a:t>loss</a:t>
            </a:r>
          </a:p>
        </p:txBody>
      </p:sp>
      <p:pic>
        <p:nvPicPr>
          <p:cNvPr id="9" name="Picture 6" descr="Details are in the caption following the image">
            <a:extLst>
              <a:ext uri="{FF2B5EF4-FFF2-40B4-BE49-F238E27FC236}">
                <a16:creationId xmlns:a16="http://schemas.microsoft.com/office/drawing/2014/main" id="{0AE8A412-A9E9-5151-040C-680CC8FC14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636" t="57478" r="4975" b="13968"/>
          <a:stretch/>
        </p:blipFill>
        <p:spPr bwMode="auto">
          <a:xfrm>
            <a:off x="9803532" y="2980040"/>
            <a:ext cx="954343" cy="1224092"/>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e 9">
            <a:extLst>
              <a:ext uri="{FF2B5EF4-FFF2-40B4-BE49-F238E27FC236}">
                <a16:creationId xmlns:a16="http://schemas.microsoft.com/office/drawing/2014/main" id="{48A386E6-5A64-F16F-636C-3D20EED50618}"/>
              </a:ext>
            </a:extLst>
          </p:cNvPr>
          <p:cNvSpPr/>
          <p:nvPr/>
        </p:nvSpPr>
        <p:spPr>
          <a:xfrm>
            <a:off x="11042690" y="1765575"/>
            <a:ext cx="442210" cy="182651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BC754A9-B2E3-94FE-CC3C-07A254787526}"/>
              </a:ext>
            </a:extLst>
          </p:cNvPr>
          <p:cNvSpPr txBox="1"/>
          <p:nvPr/>
        </p:nvSpPr>
        <p:spPr>
          <a:xfrm>
            <a:off x="5337557" y="1501350"/>
            <a:ext cx="2021145" cy="461665"/>
          </a:xfrm>
          <a:prstGeom prst="rect">
            <a:avLst/>
          </a:prstGeom>
          <a:noFill/>
        </p:spPr>
        <p:txBody>
          <a:bodyPr wrap="square" rtlCol="0">
            <a:spAutoFit/>
          </a:bodyPr>
          <a:lstStyle/>
          <a:p>
            <a:pPr algn="ctr"/>
            <a:r>
              <a:rPr lang="en-US" sz="2400" dirty="0"/>
              <a:t>MRI simulator</a:t>
            </a:r>
          </a:p>
        </p:txBody>
      </p:sp>
      <p:cxnSp>
        <p:nvCxnSpPr>
          <p:cNvPr id="14" name="Straight Connector 13">
            <a:extLst>
              <a:ext uri="{FF2B5EF4-FFF2-40B4-BE49-F238E27FC236}">
                <a16:creationId xmlns:a16="http://schemas.microsoft.com/office/drawing/2014/main" id="{81E1F0E4-0C2F-1355-D459-CBBA3CD71DCE}"/>
              </a:ext>
            </a:extLst>
          </p:cNvPr>
          <p:cNvCxnSpPr/>
          <p:nvPr/>
        </p:nvCxnSpPr>
        <p:spPr>
          <a:xfrm>
            <a:off x="6431859" y="2047663"/>
            <a:ext cx="0" cy="61204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1C26531-45A2-CD21-7135-5ACFB085E4AC}"/>
              </a:ext>
            </a:extLst>
          </p:cNvPr>
          <p:cNvSpPr txBox="1"/>
          <p:nvPr/>
        </p:nvSpPr>
        <p:spPr>
          <a:xfrm>
            <a:off x="5352035" y="2742088"/>
            <a:ext cx="2296255" cy="646331"/>
          </a:xfrm>
          <a:prstGeom prst="rect">
            <a:avLst/>
          </a:prstGeom>
          <a:noFill/>
        </p:spPr>
        <p:txBody>
          <a:bodyPr wrap="square" rtlCol="0">
            <a:spAutoFit/>
          </a:bodyPr>
          <a:lstStyle/>
          <a:p>
            <a:r>
              <a:rPr lang="en-US" dirty="0"/>
              <a:t>Sequence params: TE, TR, flip angle, …</a:t>
            </a:r>
          </a:p>
        </p:txBody>
      </p:sp>
      <p:sp>
        <p:nvSpPr>
          <p:cNvPr id="17" name="TextBox 16">
            <a:extLst>
              <a:ext uri="{FF2B5EF4-FFF2-40B4-BE49-F238E27FC236}">
                <a16:creationId xmlns:a16="http://schemas.microsoft.com/office/drawing/2014/main" id="{AB5A7E27-11FD-336D-8615-7DA1D5E9A9B9}"/>
              </a:ext>
            </a:extLst>
          </p:cNvPr>
          <p:cNvSpPr txBox="1"/>
          <p:nvPr/>
        </p:nvSpPr>
        <p:spPr>
          <a:xfrm>
            <a:off x="4030008" y="1117887"/>
            <a:ext cx="1498676" cy="400110"/>
          </a:xfrm>
          <a:prstGeom prst="rect">
            <a:avLst/>
          </a:prstGeom>
          <a:noFill/>
        </p:spPr>
        <p:txBody>
          <a:bodyPr wrap="square" rtlCol="0">
            <a:spAutoFit/>
          </a:bodyPr>
          <a:lstStyle/>
          <a:p>
            <a:r>
              <a:rPr lang="en-US" sz="2000" dirty="0"/>
              <a:t>T1/T2/PD</a:t>
            </a:r>
          </a:p>
        </p:txBody>
      </p:sp>
      <p:sp>
        <p:nvSpPr>
          <p:cNvPr id="18" name="TextBox 17">
            <a:extLst>
              <a:ext uri="{FF2B5EF4-FFF2-40B4-BE49-F238E27FC236}">
                <a16:creationId xmlns:a16="http://schemas.microsoft.com/office/drawing/2014/main" id="{B97A9046-06E2-CEE9-9193-3C98C13D3DF8}"/>
              </a:ext>
            </a:extLst>
          </p:cNvPr>
          <p:cNvSpPr txBox="1"/>
          <p:nvPr/>
        </p:nvSpPr>
        <p:spPr>
          <a:xfrm>
            <a:off x="8969549" y="1061613"/>
            <a:ext cx="2622308" cy="400110"/>
          </a:xfrm>
          <a:prstGeom prst="rect">
            <a:avLst/>
          </a:prstGeom>
          <a:noFill/>
        </p:spPr>
        <p:txBody>
          <a:bodyPr wrap="square" rtlCol="0">
            <a:spAutoFit/>
          </a:bodyPr>
          <a:lstStyle/>
          <a:p>
            <a:r>
              <a:rPr lang="en-US" sz="2000" dirty="0"/>
              <a:t>simulated T1-weighted</a:t>
            </a:r>
          </a:p>
        </p:txBody>
      </p:sp>
      <p:pic>
        <p:nvPicPr>
          <p:cNvPr id="20" name="Picture 19" descr="A colorful image of a brain&#10;&#10;Description automatically generated">
            <a:extLst>
              <a:ext uri="{FF2B5EF4-FFF2-40B4-BE49-F238E27FC236}">
                <a16:creationId xmlns:a16="http://schemas.microsoft.com/office/drawing/2014/main" id="{542D6FB9-0EF1-5AB0-EC2D-435BBE15E554}"/>
              </a:ext>
            </a:extLst>
          </p:cNvPr>
          <p:cNvPicPr>
            <a:picLocks noChangeAspect="1"/>
          </p:cNvPicPr>
          <p:nvPr/>
        </p:nvPicPr>
        <p:blipFill>
          <a:blip r:embed="rId3"/>
          <a:stretch>
            <a:fillRect/>
          </a:stretch>
        </p:blipFill>
        <p:spPr>
          <a:xfrm>
            <a:off x="1589899" y="1409157"/>
            <a:ext cx="1033204" cy="1332931"/>
          </a:xfrm>
          <a:prstGeom prst="rect">
            <a:avLst/>
          </a:prstGeom>
        </p:spPr>
      </p:pic>
      <p:cxnSp>
        <p:nvCxnSpPr>
          <p:cNvPr id="21" name="Straight Connector 20">
            <a:extLst>
              <a:ext uri="{FF2B5EF4-FFF2-40B4-BE49-F238E27FC236}">
                <a16:creationId xmlns:a16="http://schemas.microsoft.com/office/drawing/2014/main" id="{6B234021-CDAF-695F-3A55-764917EF36A6}"/>
              </a:ext>
            </a:extLst>
          </p:cNvPr>
          <p:cNvCxnSpPr>
            <a:cxnSpLocks/>
          </p:cNvCxnSpPr>
          <p:nvPr/>
        </p:nvCxnSpPr>
        <p:spPr>
          <a:xfrm>
            <a:off x="1021489" y="1536199"/>
            <a:ext cx="852252" cy="331996"/>
          </a:xfrm>
          <a:prstGeom prst="line">
            <a:avLst/>
          </a:prstGeom>
          <a:ln w="5715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F55DE1BB-9CF3-4112-5E9B-9AA44C508AF8}"/>
              </a:ext>
            </a:extLst>
          </p:cNvPr>
          <p:cNvCxnSpPr>
            <a:cxnSpLocks/>
          </p:cNvCxnSpPr>
          <p:nvPr/>
        </p:nvCxnSpPr>
        <p:spPr>
          <a:xfrm flipV="1">
            <a:off x="994267" y="2150532"/>
            <a:ext cx="1151322" cy="313993"/>
          </a:xfrm>
          <a:prstGeom prst="line">
            <a:avLst/>
          </a:prstGeom>
          <a:ln w="57150">
            <a:solidFill>
              <a:srgbClr val="FFC000"/>
            </a:solidFill>
          </a:ln>
        </p:spPr>
        <p:style>
          <a:lnRef idx="1">
            <a:schemeClr val="accent2"/>
          </a:lnRef>
          <a:fillRef idx="0">
            <a:schemeClr val="accent2"/>
          </a:fillRef>
          <a:effectRef idx="0">
            <a:schemeClr val="accent2"/>
          </a:effectRef>
          <a:fontRef idx="minor">
            <a:schemeClr val="tx1"/>
          </a:fontRef>
        </p:style>
      </p:cxnSp>
      <p:sp>
        <p:nvSpPr>
          <p:cNvPr id="23" name="Rectangle 22">
            <a:extLst>
              <a:ext uri="{FF2B5EF4-FFF2-40B4-BE49-F238E27FC236}">
                <a16:creationId xmlns:a16="http://schemas.microsoft.com/office/drawing/2014/main" id="{0F2F7128-1CD7-7B3E-39B0-BA32CF756945}"/>
              </a:ext>
            </a:extLst>
          </p:cNvPr>
          <p:cNvSpPr/>
          <p:nvPr/>
        </p:nvSpPr>
        <p:spPr>
          <a:xfrm>
            <a:off x="1873741" y="1850192"/>
            <a:ext cx="271848" cy="300340"/>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27" name="TextBox 26">
            <a:extLst>
              <a:ext uri="{FF2B5EF4-FFF2-40B4-BE49-F238E27FC236}">
                <a16:creationId xmlns:a16="http://schemas.microsoft.com/office/drawing/2014/main" id="{86439764-FD3B-6AE8-4EA0-A223C643EED0}"/>
              </a:ext>
            </a:extLst>
          </p:cNvPr>
          <p:cNvSpPr txBox="1"/>
          <p:nvPr/>
        </p:nvSpPr>
        <p:spPr>
          <a:xfrm>
            <a:off x="108584" y="1512735"/>
            <a:ext cx="885683" cy="923330"/>
          </a:xfrm>
          <a:prstGeom prst="rect">
            <a:avLst/>
          </a:prstGeom>
          <a:noFill/>
          <a:ln w="38100">
            <a:solidFill>
              <a:srgbClr val="FFC000"/>
            </a:solidFill>
          </a:ln>
        </p:spPr>
        <p:txBody>
          <a:bodyPr wrap="square" rtlCol="0">
            <a:spAutoFit/>
          </a:bodyPr>
          <a:lstStyle/>
          <a:p>
            <a:pPr algn="ctr"/>
            <a:r>
              <a:rPr lang="en-US" dirty="0"/>
              <a:t>% GM</a:t>
            </a:r>
          </a:p>
          <a:p>
            <a:pPr algn="ctr"/>
            <a:r>
              <a:rPr lang="en-US" dirty="0"/>
              <a:t>% WM</a:t>
            </a:r>
          </a:p>
          <a:p>
            <a:pPr algn="ctr"/>
            <a:r>
              <a:rPr lang="en-US" dirty="0"/>
              <a:t>% CSF</a:t>
            </a:r>
          </a:p>
        </p:txBody>
      </p:sp>
      <p:cxnSp>
        <p:nvCxnSpPr>
          <p:cNvPr id="33" name="Straight Arrow Connector 32">
            <a:extLst>
              <a:ext uri="{FF2B5EF4-FFF2-40B4-BE49-F238E27FC236}">
                <a16:creationId xmlns:a16="http://schemas.microsoft.com/office/drawing/2014/main" id="{FD5311CD-E43B-F778-6BF8-53CA6581E657}"/>
              </a:ext>
            </a:extLst>
          </p:cNvPr>
          <p:cNvCxnSpPr>
            <a:cxnSpLocks/>
          </p:cNvCxnSpPr>
          <p:nvPr/>
        </p:nvCxnSpPr>
        <p:spPr>
          <a:xfrm>
            <a:off x="2792624" y="2062308"/>
            <a:ext cx="7578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K-space - Radiology Cafe">
            <a:extLst>
              <a:ext uri="{FF2B5EF4-FFF2-40B4-BE49-F238E27FC236}">
                <a16:creationId xmlns:a16="http://schemas.microsoft.com/office/drawing/2014/main" id="{A1CBF969-3796-AB7B-903D-052EC90545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15" t="25361" r="60119" b="24400"/>
          <a:stretch/>
        </p:blipFill>
        <p:spPr bwMode="auto">
          <a:xfrm>
            <a:off x="7501778" y="1441349"/>
            <a:ext cx="1178760" cy="1224092"/>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709BCF91-0171-CDBE-0687-28D0ED52D47B}"/>
              </a:ext>
            </a:extLst>
          </p:cNvPr>
          <p:cNvCxnSpPr>
            <a:cxnSpLocks/>
          </p:cNvCxnSpPr>
          <p:nvPr/>
        </p:nvCxnSpPr>
        <p:spPr>
          <a:xfrm>
            <a:off x="8791830" y="2020681"/>
            <a:ext cx="901079" cy="113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780EC86-5973-040A-C728-F9DF9A7459F1}"/>
              </a:ext>
            </a:extLst>
          </p:cNvPr>
          <p:cNvSpPr txBox="1"/>
          <p:nvPr/>
        </p:nvSpPr>
        <p:spPr>
          <a:xfrm>
            <a:off x="9242369" y="4161938"/>
            <a:ext cx="2622308" cy="400110"/>
          </a:xfrm>
          <a:prstGeom prst="rect">
            <a:avLst/>
          </a:prstGeom>
          <a:noFill/>
        </p:spPr>
        <p:txBody>
          <a:bodyPr wrap="square" rtlCol="0">
            <a:spAutoFit/>
          </a:bodyPr>
          <a:lstStyle/>
          <a:p>
            <a:r>
              <a:rPr lang="en-US" sz="2000" dirty="0"/>
              <a:t>real T1-weighted</a:t>
            </a:r>
          </a:p>
        </p:txBody>
      </p:sp>
      <p:sp>
        <p:nvSpPr>
          <p:cNvPr id="39" name="TextBox 38">
            <a:extLst>
              <a:ext uri="{FF2B5EF4-FFF2-40B4-BE49-F238E27FC236}">
                <a16:creationId xmlns:a16="http://schemas.microsoft.com/office/drawing/2014/main" id="{CDD94916-886D-6B38-0670-1DC8151DD293}"/>
              </a:ext>
            </a:extLst>
          </p:cNvPr>
          <p:cNvSpPr txBox="1"/>
          <p:nvPr/>
        </p:nvSpPr>
        <p:spPr>
          <a:xfrm>
            <a:off x="1435768" y="961864"/>
            <a:ext cx="1890788" cy="400110"/>
          </a:xfrm>
          <a:prstGeom prst="rect">
            <a:avLst/>
          </a:prstGeom>
          <a:noFill/>
        </p:spPr>
        <p:txBody>
          <a:bodyPr wrap="square" rtlCol="0">
            <a:spAutoFit/>
          </a:bodyPr>
          <a:lstStyle/>
          <a:p>
            <a:r>
              <a:rPr lang="en-US" sz="2000" dirty="0"/>
              <a:t>Digital twin</a:t>
            </a:r>
          </a:p>
        </p:txBody>
      </p:sp>
      <p:pic>
        <p:nvPicPr>
          <p:cNvPr id="7172" name="Picture 4" descr="Problem 2) Based on the relaxation parameters listed | Chegg.com">
            <a:extLst>
              <a:ext uri="{FF2B5EF4-FFF2-40B4-BE49-F238E27FC236}">
                <a16:creationId xmlns:a16="http://schemas.microsoft.com/office/drawing/2014/main" id="{FE5C8E68-89FC-AEDD-4524-6AD3BC642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749" y="2944297"/>
            <a:ext cx="2116226" cy="1525717"/>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1A917A31-D19F-0E5E-8FB8-DDADFA3337B8}"/>
              </a:ext>
            </a:extLst>
          </p:cNvPr>
          <p:cNvCxnSpPr>
            <a:cxnSpLocks/>
          </p:cNvCxnSpPr>
          <p:nvPr/>
        </p:nvCxnSpPr>
        <p:spPr>
          <a:xfrm>
            <a:off x="3149079" y="2064143"/>
            <a:ext cx="0" cy="83463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DEDDDDD-B680-E29B-8713-2CE08D6B0E82}"/>
              </a:ext>
            </a:extLst>
          </p:cNvPr>
          <p:cNvSpPr txBox="1"/>
          <p:nvPr/>
        </p:nvSpPr>
        <p:spPr>
          <a:xfrm>
            <a:off x="7537182" y="1065367"/>
            <a:ext cx="1107952" cy="400110"/>
          </a:xfrm>
          <a:prstGeom prst="rect">
            <a:avLst/>
          </a:prstGeom>
          <a:noFill/>
        </p:spPr>
        <p:txBody>
          <a:bodyPr wrap="square" rtlCol="0">
            <a:spAutoFit/>
          </a:bodyPr>
          <a:lstStyle/>
          <a:p>
            <a:r>
              <a:rPr lang="en-US" sz="2000" dirty="0"/>
              <a:t>K-space</a:t>
            </a:r>
          </a:p>
        </p:txBody>
      </p:sp>
      <p:sp>
        <p:nvSpPr>
          <p:cNvPr id="6" name="TextBox 5">
            <a:extLst>
              <a:ext uri="{FF2B5EF4-FFF2-40B4-BE49-F238E27FC236}">
                <a16:creationId xmlns:a16="http://schemas.microsoft.com/office/drawing/2014/main" id="{97B7AA00-DE54-D106-C483-EC4EDB507109}"/>
              </a:ext>
            </a:extLst>
          </p:cNvPr>
          <p:cNvSpPr txBox="1"/>
          <p:nvPr/>
        </p:nvSpPr>
        <p:spPr>
          <a:xfrm>
            <a:off x="8596747" y="4896876"/>
            <a:ext cx="3367911" cy="646331"/>
          </a:xfrm>
          <a:prstGeom prst="rect">
            <a:avLst/>
          </a:prstGeom>
          <a:noFill/>
        </p:spPr>
        <p:txBody>
          <a:bodyPr wrap="square" rtlCol="0">
            <a:spAutoFit/>
          </a:bodyPr>
          <a:lstStyle/>
          <a:p>
            <a:pPr algn="ctr"/>
            <a:r>
              <a:rPr lang="en-US" dirty="0"/>
              <a:t>Gupta et al, ICML 2024 Differentiate Anything Workshop </a:t>
            </a:r>
          </a:p>
        </p:txBody>
      </p:sp>
    </p:spTree>
    <p:extLst>
      <p:ext uri="{BB962C8B-B14F-4D97-AF65-F5344CB8AC3E}">
        <p14:creationId xmlns:p14="http://schemas.microsoft.com/office/powerpoint/2010/main" val="144050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5" grpId="0"/>
      <p:bldP spid="17" grpId="0"/>
      <p:bldP spid="18" grpId="0"/>
      <p:bldP spid="38" grpId="0"/>
      <p:bldP spid="4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A671-BBC1-1286-72C2-FC0F74679D4C}"/>
              </a:ext>
            </a:extLst>
          </p:cNvPr>
          <p:cNvSpPr>
            <a:spLocks noGrp="1"/>
          </p:cNvSpPr>
          <p:nvPr>
            <p:ph type="title"/>
          </p:nvPr>
        </p:nvSpPr>
        <p:spPr/>
        <p:txBody>
          <a:bodyPr>
            <a:normAutofit fontScale="90000"/>
          </a:bodyPr>
          <a:lstStyle/>
          <a:p>
            <a:r>
              <a:rPr lang="en-US" dirty="0"/>
              <a:t>Results: we reconstructed patient-specific digital twins on the </a:t>
            </a:r>
            <a:r>
              <a:rPr lang="en-US" dirty="0" err="1"/>
              <a:t>Brainweb</a:t>
            </a:r>
            <a:r>
              <a:rPr lang="en-US" dirty="0"/>
              <a:t> dataset</a:t>
            </a:r>
          </a:p>
        </p:txBody>
      </p:sp>
      <p:sp>
        <p:nvSpPr>
          <p:cNvPr id="3" name="Content Placeholder 2">
            <a:extLst>
              <a:ext uri="{FF2B5EF4-FFF2-40B4-BE49-F238E27FC236}">
                <a16:creationId xmlns:a16="http://schemas.microsoft.com/office/drawing/2014/main" id="{023E5888-E780-9125-C5F8-EE4D7F2FBBB1}"/>
              </a:ext>
            </a:extLst>
          </p:cNvPr>
          <p:cNvSpPr>
            <a:spLocks noGrp="1"/>
          </p:cNvSpPr>
          <p:nvPr>
            <p:ph idx="1"/>
          </p:nvPr>
        </p:nvSpPr>
        <p:spPr>
          <a:xfrm>
            <a:off x="104172" y="1041722"/>
            <a:ext cx="7087460" cy="5135241"/>
          </a:xfrm>
        </p:spPr>
        <p:txBody>
          <a:bodyPr>
            <a:normAutofit/>
          </a:bodyPr>
          <a:lstStyle/>
          <a:p>
            <a:endParaRPr lang="en-US" dirty="0"/>
          </a:p>
          <a:p>
            <a:r>
              <a:rPr lang="en-US" dirty="0"/>
              <a:t>This used 6 pulse sequences</a:t>
            </a:r>
            <a:r>
              <a:rPr lang="en-US" dirty="0">
                <a:sym typeface="Wingdings" pitchFamily="2" charset="2"/>
              </a:rPr>
              <a:t> </a:t>
            </a:r>
          </a:p>
          <a:p>
            <a:r>
              <a:rPr lang="en-US" dirty="0"/>
              <a:t>Can do it with only 1 sequence also, but the problem becomes more ill-posed. </a:t>
            </a:r>
          </a:p>
          <a:p>
            <a:endParaRPr lang="en-US" dirty="0"/>
          </a:p>
          <a:p>
            <a:endParaRPr lang="en-US" dirty="0"/>
          </a:p>
          <a:p>
            <a:endParaRPr lang="en-US" dirty="0"/>
          </a:p>
          <a:p>
            <a:pPr marL="457200" lvl="1" indent="0">
              <a:buNone/>
            </a:pPr>
            <a:endParaRPr lang="en-US" dirty="0"/>
          </a:p>
          <a:p>
            <a:endParaRPr lang="en-US" dirty="0"/>
          </a:p>
        </p:txBody>
      </p:sp>
      <p:pic>
        <p:nvPicPr>
          <p:cNvPr id="4" name="mrzero_opt2.avi">
            <a:hlinkClick r:id="" action="ppaction://media"/>
            <a:extLst>
              <a:ext uri="{FF2B5EF4-FFF2-40B4-BE49-F238E27FC236}">
                <a16:creationId xmlns:a16="http://schemas.microsoft.com/office/drawing/2014/main" id="{18B4D3C2-A1B6-EB96-BCA4-DB25DA1BD5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62875" y="912470"/>
            <a:ext cx="3621816" cy="5432724"/>
          </a:xfrm>
          <a:prstGeom prst="rect">
            <a:avLst/>
          </a:prstGeom>
        </p:spPr>
      </p:pic>
      <p:sp>
        <p:nvSpPr>
          <p:cNvPr id="5" name="TextBox 4">
            <a:extLst>
              <a:ext uri="{FF2B5EF4-FFF2-40B4-BE49-F238E27FC236}">
                <a16:creationId xmlns:a16="http://schemas.microsoft.com/office/drawing/2014/main" id="{A6DA32E3-20A7-FFEE-B221-159D99EF0414}"/>
              </a:ext>
            </a:extLst>
          </p:cNvPr>
          <p:cNvSpPr txBox="1"/>
          <p:nvPr/>
        </p:nvSpPr>
        <p:spPr>
          <a:xfrm>
            <a:off x="6705600" y="6345194"/>
            <a:ext cx="6384324" cy="369332"/>
          </a:xfrm>
          <a:prstGeom prst="rect">
            <a:avLst/>
          </a:prstGeom>
          <a:noFill/>
        </p:spPr>
        <p:txBody>
          <a:bodyPr wrap="square" rtlCol="0">
            <a:spAutoFit/>
          </a:bodyPr>
          <a:lstStyle/>
          <a:p>
            <a:r>
              <a:rPr lang="en-US" dirty="0"/>
              <a:t>Gupta et al, ICML Differentiate Anything Workshop, 2023</a:t>
            </a:r>
          </a:p>
        </p:txBody>
      </p:sp>
      <p:pic>
        <p:nvPicPr>
          <p:cNvPr id="7" name="Picture 6" descr="A table of numbers and symbols&#10;&#10;AI-generated content may be incorrect.">
            <a:extLst>
              <a:ext uri="{FF2B5EF4-FFF2-40B4-BE49-F238E27FC236}">
                <a16:creationId xmlns:a16="http://schemas.microsoft.com/office/drawing/2014/main" id="{D73DBCD0-A8A0-0E7A-4667-EA92BD2AEAED}"/>
              </a:ext>
            </a:extLst>
          </p:cNvPr>
          <p:cNvPicPr>
            <a:picLocks noChangeAspect="1"/>
          </p:cNvPicPr>
          <p:nvPr/>
        </p:nvPicPr>
        <p:blipFill>
          <a:blip r:embed="rId5"/>
          <a:stretch>
            <a:fillRect/>
          </a:stretch>
        </p:blipFill>
        <p:spPr>
          <a:xfrm>
            <a:off x="534501" y="3058297"/>
            <a:ext cx="5323460" cy="2971442"/>
          </a:xfrm>
          <a:prstGeom prst="rect">
            <a:avLst/>
          </a:prstGeom>
        </p:spPr>
      </p:pic>
    </p:spTree>
    <p:extLst>
      <p:ext uri="{BB962C8B-B14F-4D97-AF65-F5344CB8AC3E}">
        <p14:creationId xmlns:p14="http://schemas.microsoft.com/office/powerpoint/2010/main" val="239592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7283D-D51E-52A1-9B9C-6CF4C4F9DBE8}"/>
              </a:ext>
            </a:extLst>
          </p:cNvPr>
          <p:cNvSpPr>
            <a:spLocks noGrp="1"/>
          </p:cNvSpPr>
          <p:nvPr>
            <p:ph idx="1"/>
          </p:nvPr>
        </p:nvSpPr>
        <p:spPr>
          <a:xfrm>
            <a:off x="293642" y="1165290"/>
            <a:ext cx="4845972" cy="5135241"/>
          </a:xfrm>
        </p:spPr>
        <p:txBody>
          <a:bodyPr>
            <a:normAutofit/>
          </a:bodyPr>
          <a:lstStyle/>
          <a:p>
            <a:pPr marL="0" indent="0">
              <a:buNone/>
            </a:pPr>
            <a:r>
              <a:rPr lang="en-US" dirty="0"/>
              <a:t>Why?</a:t>
            </a:r>
          </a:p>
          <a:p>
            <a:r>
              <a:rPr lang="en-US" dirty="0"/>
              <a:t>Brain microstructure is incredibly important in assessing many diseases</a:t>
            </a:r>
          </a:p>
          <a:p>
            <a:endParaRPr lang="en-US" dirty="0"/>
          </a:p>
          <a:p>
            <a:endParaRPr lang="en-US" dirty="0"/>
          </a:p>
          <a:p>
            <a:r>
              <a:rPr lang="en-US" dirty="0"/>
              <a:t>Build structural connectomes that can be used to instantiate models for whole-brain emulation</a:t>
            </a:r>
          </a:p>
          <a:p>
            <a:endParaRPr lang="en-US" dirty="0"/>
          </a:p>
          <a:p>
            <a:endParaRPr lang="en-US" dirty="0"/>
          </a:p>
        </p:txBody>
      </p:sp>
      <p:sp>
        <p:nvSpPr>
          <p:cNvPr id="2" name="Title 1">
            <a:extLst>
              <a:ext uri="{FF2B5EF4-FFF2-40B4-BE49-F238E27FC236}">
                <a16:creationId xmlns:a16="http://schemas.microsoft.com/office/drawing/2014/main" id="{68EBC8DF-8F6C-EB90-0E84-FFFACA145E6F}"/>
              </a:ext>
            </a:extLst>
          </p:cNvPr>
          <p:cNvSpPr>
            <a:spLocks noGrp="1"/>
          </p:cNvSpPr>
          <p:nvPr>
            <p:ph type="title"/>
          </p:nvPr>
        </p:nvSpPr>
        <p:spPr/>
        <p:txBody>
          <a:bodyPr/>
          <a:lstStyle/>
          <a:p>
            <a:r>
              <a:rPr lang="en-US" dirty="0"/>
              <a:t>Reconstructing brain microstructure and white matter tracts</a:t>
            </a:r>
          </a:p>
        </p:txBody>
      </p:sp>
      <p:pic>
        <p:nvPicPr>
          <p:cNvPr id="2050" name="Picture 2" descr="Practical Brain Tractography and Beyond | by Dr. Alessandro Crimi | Of  Brains and Men | Medium">
            <a:extLst>
              <a:ext uri="{FF2B5EF4-FFF2-40B4-BE49-F238E27FC236}">
                <a16:creationId xmlns:a16="http://schemas.microsoft.com/office/drawing/2014/main" id="{E9E72199-D746-7464-2B69-9086B1E48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956" y="3961336"/>
            <a:ext cx="6444402" cy="28370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mponents of the Human Connectome Project - Diffusion Tractography -  Connectome">
            <a:extLst>
              <a:ext uri="{FF2B5EF4-FFF2-40B4-BE49-F238E27FC236}">
                <a16:creationId xmlns:a16="http://schemas.microsoft.com/office/drawing/2014/main" id="{1FFE5FB7-DCD2-BEDE-E0D3-02EE7AF47D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519"/>
          <a:stretch/>
        </p:blipFill>
        <p:spPr bwMode="auto">
          <a:xfrm>
            <a:off x="5453956" y="1038708"/>
            <a:ext cx="6444402" cy="272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943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3E66-3040-0066-6B7F-937CCCFF015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917D91-0CDD-D5AD-C49A-9574CCF69350}"/>
              </a:ext>
            </a:extLst>
          </p:cNvPr>
          <p:cNvSpPr>
            <a:spLocks noGrp="1"/>
          </p:cNvSpPr>
          <p:nvPr>
            <p:ph idx="1"/>
          </p:nvPr>
        </p:nvSpPr>
        <p:spPr>
          <a:xfrm>
            <a:off x="169880" y="1165290"/>
            <a:ext cx="4969734" cy="5135241"/>
          </a:xfrm>
        </p:spPr>
        <p:txBody>
          <a:bodyPr>
            <a:normAutofit lnSpcReduction="10000"/>
          </a:bodyPr>
          <a:lstStyle/>
          <a:p>
            <a:r>
              <a:rPr lang="en-US" dirty="0"/>
              <a:t>Diffusion MRI simulators exist (e.g. </a:t>
            </a:r>
            <a:r>
              <a:rPr lang="en-US" dirty="0" err="1"/>
              <a:t>Disimpy</a:t>
            </a:r>
            <a:r>
              <a:rPr lang="en-US" dirty="0"/>
              <a:t>, </a:t>
            </a:r>
            <a:r>
              <a:rPr lang="en-US" dirty="0" err="1"/>
              <a:t>SpinDoctor</a:t>
            </a:r>
            <a:r>
              <a:rPr lang="en-US" dirty="0"/>
              <a:t>), but none are differentiable</a:t>
            </a:r>
          </a:p>
          <a:p>
            <a:pPr marL="0" indent="0">
              <a:buNone/>
            </a:pPr>
            <a:endParaRPr lang="en-US" dirty="0"/>
          </a:p>
          <a:p>
            <a:r>
              <a:rPr lang="en-US" dirty="0"/>
              <a:t>We have been building a PDE-based diffusion MRI simulator that is differentiable (in </a:t>
            </a:r>
            <a:r>
              <a:rPr lang="en-US" dirty="0" err="1"/>
              <a:t>PyTorch</a:t>
            </a:r>
            <a:r>
              <a:rPr lang="en-US" dirty="0"/>
              <a:t>) based on </a:t>
            </a:r>
            <a:r>
              <a:rPr lang="en-US" dirty="0" err="1"/>
              <a:t>SpinDoctor</a:t>
            </a:r>
            <a:endParaRPr lang="en-US" dirty="0"/>
          </a:p>
          <a:p>
            <a:endParaRPr lang="en-US" dirty="0"/>
          </a:p>
          <a:p>
            <a:r>
              <a:rPr lang="en-US" dirty="0"/>
              <a:t>Aim: use differentiable </a:t>
            </a:r>
            <a:r>
              <a:rPr lang="en-US" dirty="0" err="1"/>
              <a:t>dMRI</a:t>
            </a:r>
            <a:r>
              <a:rPr lang="en-US" dirty="0"/>
              <a:t> simulator to </a:t>
            </a:r>
            <a:r>
              <a:rPr lang="en-US" b="1" dirty="0"/>
              <a:t>infer brain microstructure as arbitrary 3D meshes</a:t>
            </a:r>
          </a:p>
        </p:txBody>
      </p:sp>
      <p:sp>
        <p:nvSpPr>
          <p:cNvPr id="2" name="Title 1">
            <a:extLst>
              <a:ext uri="{FF2B5EF4-FFF2-40B4-BE49-F238E27FC236}">
                <a16:creationId xmlns:a16="http://schemas.microsoft.com/office/drawing/2014/main" id="{653EAE88-10C9-C01A-86B1-2602DB8939C2}"/>
              </a:ext>
            </a:extLst>
          </p:cNvPr>
          <p:cNvSpPr>
            <a:spLocks noGrp="1"/>
          </p:cNvSpPr>
          <p:nvPr>
            <p:ph type="title"/>
          </p:nvPr>
        </p:nvSpPr>
        <p:spPr/>
        <p:txBody>
          <a:bodyPr>
            <a:normAutofit fontScale="90000"/>
          </a:bodyPr>
          <a:lstStyle/>
          <a:p>
            <a:r>
              <a:rPr lang="en-US" dirty="0"/>
              <a:t>Reconstructing brain microstructure with a differentiable diffusion MRI simulator</a:t>
            </a:r>
          </a:p>
        </p:txBody>
      </p:sp>
      <p:sp>
        <p:nvSpPr>
          <p:cNvPr id="7" name="TextBox 6">
            <a:extLst>
              <a:ext uri="{FF2B5EF4-FFF2-40B4-BE49-F238E27FC236}">
                <a16:creationId xmlns:a16="http://schemas.microsoft.com/office/drawing/2014/main" id="{144DB394-1AC4-70E2-377D-F3807D27C41D}"/>
              </a:ext>
            </a:extLst>
          </p:cNvPr>
          <p:cNvSpPr txBox="1"/>
          <p:nvPr/>
        </p:nvSpPr>
        <p:spPr>
          <a:xfrm>
            <a:off x="6722917" y="5377201"/>
            <a:ext cx="5299203" cy="923330"/>
          </a:xfrm>
          <a:prstGeom prst="rect">
            <a:avLst/>
          </a:prstGeom>
          <a:noFill/>
        </p:spPr>
        <p:txBody>
          <a:bodyPr wrap="square" rtlCol="0">
            <a:spAutoFit/>
          </a:bodyPr>
          <a:lstStyle/>
          <a:p>
            <a:pPr algn="ctr"/>
            <a:r>
              <a:rPr lang="en-US" dirty="0" err="1"/>
              <a:t>Khole</a:t>
            </a:r>
            <a:r>
              <a:rPr lang="en-US" dirty="0"/>
              <a:t> et al, ISMRM 2025 + submitted to ICML 2025</a:t>
            </a:r>
          </a:p>
          <a:p>
            <a:pPr algn="ctr"/>
            <a:r>
              <a:rPr lang="en-US" dirty="0"/>
              <a:t> </a:t>
            </a:r>
          </a:p>
          <a:p>
            <a:pPr algn="ctr"/>
            <a:r>
              <a:rPr lang="en-US" dirty="0"/>
              <a:t>+ ISMRM 2025 Workshop on 40 Years of Diffusion</a:t>
            </a:r>
          </a:p>
        </p:txBody>
      </p:sp>
      <p:pic>
        <p:nvPicPr>
          <p:cNvPr id="8" name="Picture 7" descr="A diagram of a machine&#10;&#10;AI-generated content may be incorrect.">
            <a:extLst>
              <a:ext uri="{FF2B5EF4-FFF2-40B4-BE49-F238E27FC236}">
                <a16:creationId xmlns:a16="http://schemas.microsoft.com/office/drawing/2014/main" id="{ED27A52F-E72D-40BB-CA3D-9028B734E461}"/>
              </a:ext>
            </a:extLst>
          </p:cNvPr>
          <p:cNvPicPr>
            <a:picLocks noChangeAspect="1"/>
          </p:cNvPicPr>
          <p:nvPr/>
        </p:nvPicPr>
        <p:blipFill>
          <a:blip r:embed="rId2"/>
          <a:stretch>
            <a:fillRect/>
          </a:stretch>
        </p:blipFill>
        <p:spPr>
          <a:xfrm>
            <a:off x="5139614" y="1590538"/>
            <a:ext cx="6967503" cy="3676923"/>
          </a:xfrm>
          <a:prstGeom prst="rect">
            <a:avLst/>
          </a:prstGeom>
        </p:spPr>
      </p:pic>
    </p:spTree>
    <p:extLst>
      <p:ext uri="{BB962C8B-B14F-4D97-AF65-F5344CB8AC3E}">
        <p14:creationId xmlns:p14="http://schemas.microsoft.com/office/powerpoint/2010/main" val="179393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pt_plots_ex_18_26_cyl_loss_test_p0_1_p0_8_ltrack_video">
            <a:hlinkClick r:id="" action="ppaction://media"/>
            <a:extLst>
              <a:ext uri="{FF2B5EF4-FFF2-40B4-BE49-F238E27FC236}">
                <a16:creationId xmlns:a16="http://schemas.microsoft.com/office/drawing/2014/main" id="{AB1B7EA1-7CC7-C2B6-4C82-9E2EBA748D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18007" y="910229"/>
            <a:ext cx="6965373" cy="5472974"/>
          </a:xfrm>
          <a:prstGeom prst="rect">
            <a:avLst/>
          </a:prstGeom>
        </p:spPr>
      </p:pic>
      <p:sp>
        <p:nvSpPr>
          <p:cNvPr id="5" name="TextBox 4">
            <a:extLst>
              <a:ext uri="{FF2B5EF4-FFF2-40B4-BE49-F238E27FC236}">
                <a16:creationId xmlns:a16="http://schemas.microsoft.com/office/drawing/2014/main" id="{E3C2F235-DF1E-DF8C-D4ED-BC1BA540766D}"/>
              </a:ext>
            </a:extLst>
          </p:cNvPr>
          <p:cNvSpPr txBox="1"/>
          <p:nvPr/>
        </p:nvSpPr>
        <p:spPr>
          <a:xfrm>
            <a:off x="2281882" y="6383203"/>
            <a:ext cx="8419070" cy="369332"/>
          </a:xfrm>
          <a:prstGeom prst="rect">
            <a:avLst/>
          </a:prstGeom>
          <a:noFill/>
        </p:spPr>
        <p:txBody>
          <a:bodyPr wrap="square">
            <a:spAutoFit/>
          </a:bodyPr>
          <a:lstStyle/>
          <a:p>
            <a:pPr algn="ctr"/>
            <a:r>
              <a:rPr lang="en-US" dirty="0" err="1"/>
              <a:t>Khole</a:t>
            </a:r>
            <a:r>
              <a:rPr lang="en-US" dirty="0"/>
              <a:t> et al, ISMRM 2025 + ISMRM 2025 Workshop on “40 Years of Diffusion”</a:t>
            </a:r>
          </a:p>
        </p:txBody>
      </p:sp>
      <p:sp>
        <p:nvSpPr>
          <p:cNvPr id="8" name="Title 1">
            <a:extLst>
              <a:ext uri="{FF2B5EF4-FFF2-40B4-BE49-F238E27FC236}">
                <a16:creationId xmlns:a16="http://schemas.microsoft.com/office/drawing/2014/main" id="{75FB7AB8-72C4-B65C-69A1-60AD310E741D}"/>
              </a:ext>
            </a:extLst>
          </p:cNvPr>
          <p:cNvSpPr>
            <a:spLocks noGrp="1"/>
          </p:cNvSpPr>
          <p:nvPr>
            <p:ph type="title"/>
          </p:nvPr>
        </p:nvSpPr>
        <p:spPr>
          <a:xfrm>
            <a:off x="104170" y="64009"/>
            <a:ext cx="12002947" cy="775504"/>
          </a:xfrm>
        </p:spPr>
        <p:txBody>
          <a:bodyPr>
            <a:normAutofit fontScale="90000"/>
          </a:bodyPr>
          <a:lstStyle/>
          <a:p>
            <a:r>
              <a:rPr lang="en-US" dirty="0"/>
              <a:t>Arbitrary shapes can be reconstructed through gradient-based learning</a:t>
            </a:r>
          </a:p>
        </p:txBody>
      </p:sp>
      <p:pic>
        <p:nvPicPr>
          <p:cNvPr id="6" name="Picture 5" descr="A diagram of a cell&#10;&#10;AI-generated content may be incorrect.">
            <a:extLst>
              <a:ext uri="{FF2B5EF4-FFF2-40B4-BE49-F238E27FC236}">
                <a16:creationId xmlns:a16="http://schemas.microsoft.com/office/drawing/2014/main" id="{A555EEB5-5591-28BC-39DB-F013BB1A963D}"/>
              </a:ext>
            </a:extLst>
          </p:cNvPr>
          <p:cNvPicPr>
            <a:picLocks noChangeAspect="1"/>
          </p:cNvPicPr>
          <p:nvPr/>
        </p:nvPicPr>
        <p:blipFill>
          <a:blip r:embed="rId5"/>
          <a:stretch>
            <a:fillRect/>
          </a:stretch>
        </p:blipFill>
        <p:spPr>
          <a:xfrm>
            <a:off x="0" y="1485900"/>
            <a:ext cx="5270500" cy="3886200"/>
          </a:xfrm>
          <a:prstGeom prst="rect">
            <a:avLst/>
          </a:prstGeom>
        </p:spPr>
      </p:pic>
    </p:spTree>
    <p:extLst>
      <p:ext uri="{BB962C8B-B14F-4D97-AF65-F5344CB8AC3E}">
        <p14:creationId xmlns:p14="http://schemas.microsoft.com/office/powerpoint/2010/main" val="405665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69E2-CDA4-E22A-4194-9B1078CBAF43}"/>
              </a:ext>
            </a:extLst>
          </p:cNvPr>
          <p:cNvSpPr>
            <a:spLocks noGrp="1"/>
          </p:cNvSpPr>
          <p:nvPr>
            <p:ph type="title"/>
          </p:nvPr>
        </p:nvSpPr>
        <p:spPr/>
        <p:txBody>
          <a:bodyPr/>
          <a:lstStyle/>
          <a:p>
            <a:r>
              <a:rPr lang="en-US" dirty="0"/>
              <a:t>Our method can also reconstruct beaded or bent meshes</a:t>
            </a:r>
          </a:p>
        </p:txBody>
      </p:sp>
      <p:pic>
        <p:nvPicPr>
          <p:cNvPr id="5" name="Content Placeholder 4">
            <a:extLst>
              <a:ext uri="{FF2B5EF4-FFF2-40B4-BE49-F238E27FC236}">
                <a16:creationId xmlns:a16="http://schemas.microsoft.com/office/drawing/2014/main" id="{6DED7516-EADE-4B8C-431D-8959A4648387}"/>
              </a:ext>
            </a:extLst>
          </p:cNvPr>
          <p:cNvPicPr>
            <a:picLocks noGrp="1" noChangeAspect="1"/>
          </p:cNvPicPr>
          <p:nvPr>
            <p:ph idx="1"/>
          </p:nvPr>
        </p:nvPicPr>
        <p:blipFill>
          <a:blip r:embed="rId2"/>
          <a:stretch>
            <a:fillRect/>
          </a:stretch>
        </p:blipFill>
        <p:spPr>
          <a:xfrm>
            <a:off x="104170" y="1261011"/>
            <a:ext cx="5866626" cy="4154529"/>
          </a:xfrm>
        </p:spPr>
      </p:pic>
      <p:pic>
        <p:nvPicPr>
          <p:cNvPr id="7" name="Picture 6" descr="A diagram of different shapes&#10;&#10;AI-generated content may be incorrect.">
            <a:extLst>
              <a:ext uri="{FF2B5EF4-FFF2-40B4-BE49-F238E27FC236}">
                <a16:creationId xmlns:a16="http://schemas.microsoft.com/office/drawing/2014/main" id="{02E4DEEF-E21E-0FCD-91EA-44656F0BF4B2}"/>
              </a:ext>
            </a:extLst>
          </p:cNvPr>
          <p:cNvPicPr>
            <a:picLocks noChangeAspect="1"/>
          </p:cNvPicPr>
          <p:nvPr/>
        </p:nvPicPr>
        <p:blipFill>
          <a:blip r:embed="rId3"/>
          <a:stretch>
            <a:fillRect/>
          </a:stretch>
        </p:blipFill>
        <p:spPr>
          <a:xfrm>
            <a:off x="6218169" y="1261011"/>
            <a:ext cx="5869661" cy="4274025"/>
          </a:xfrm>
          <a:prstGeom prst="rect">
            <a:avLst/>
          </a:prstGeom>
        </p:spPr>
      </p:pic>
      <p:sp>
        <p:nvSpPr>
          <p:cNvPr id="3" name="TextBox 2">
            <a:extLst>
              <a:ext uri="{FF2B5EF4-FFF2-40B4-BE49-F238E27FC236}">
                <a16:creationId xmlns:a16="http://schemas.microsoft.com/office/drawing/2014/main" id="{9741ED36-7AF4-610D-569B-9A3C2FB03652}"/>
              </a:ext>
            </a:extLst>
          </p:cNvPr>
          <p:cNvSpPr txBox="1"/>
          <p:nvPr/>
        </p:nvSpPr>
        <p:spPr>
          <a:xfrm>
            <a:off x="2281882" y="6383203"/>
            <a:ext cx="8419070" cy="369332"/>
          </a:xfrm>
          <a:prstGeom prst="rect">
            <a:avLst/>
          </a:prstGeom>
          <a:noFill/>
        </p:spPr>
        <p:txBody>
          <a:bodyPr wrap="square">
            <a:spAutoFit/>
          </a:bodyPr>
          <a:lstStyle/>
          <a:p>
            <a:pPr algn="ctr"/>
            <a:r>
              <a:rPr lang="en-US" dirty="0" err="1"/>
              <a:t>Khole</a:t>
            </a:r>
            <a:r>
              <a:rPr lang="en-US" dirty="0"/>
              <a:t> et al, ISMRM 2025 + ISMRM 2025 Workshop on “40 Years of Diffusion”</a:t>
            </a:r>
          </a:p>
        </p:txBody>
      </p:sp>
    </p:spTree>
    <p:extLst>
      <p:ext uri="{BB962C8B-B14F-4D97-AF65-F5344CB8AC3E}">
        <p14:creationId xmlns:p14="http://schemas.microsoft.com/office/powerpoint/2010/main" val="3622802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A4A78-9903-44B5-EBD2-1BD9044E0279}"/>
            </a:ext>
          </a:extLst>
        </p:cNvPr>
        <p:cNvGrpSpPr/>
        <p:nvPr/>
      </p:nvGrpSpPr>
      <p:grpSpPr>
        <a:xfrm>
          <a:off x="0" y="0"/>
          <a:ext cx="0" cy="0"/>
          <a:chOff x="0" y="0"/>
          <a:chExt cx="0" cy="0"/>
        </a:xfrm>
      </p:grpSpPr>
      <p:pic>
        <p:nvPicPr>
          <p:cNvPr id="12290" name="Picture 2" descr="Matrix factorization algorithms help track neuronal activity – Physics World">
            <a:extLst>
              <a:ext uri="{FF2B5EF4-FFF2-40B4-BE49-F238E27FC236}">
                <a16:creationId xmlns:a16="http://schemas.microsoft.com/office/drawing/2014/main" id="{60648323-5E3D-7E7E-7D71-23DD9DCA20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784"/>
          <a:stretch/>
        </p:blipFill>
        <p:spPr bwMode="auto">
          <a:xfrm>
            <a:off x="7224086" y="0"/>
            <a:ext cx="4967914" cy="32123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9488333-7C51-6951-5028-A8456C897F0C}"/>
              </a:ext>
            </a:extLst>
          </p:cNvPr>
          <p:cNvSpPr>
            <a:spLocks noGrp="1"/>
          </p:cNvSpPr>
          <p:nvPr>
            <p:ph type="ctrTitle" idx="4294967295"/>
          </p:nvPr>
        </p:nvSpPr>
        <p:spPr>
          <a:xfrm>
            <a:off x="0" y="796925"/>
            <a:ext cx="5999163" cy="5715000"/>
          </a:xfrm>
        </p:spPr>
        <p:txBody>
          <a:bodyPr>
            <a:normAutofit/>
          </a:bodyPr>
          <a:lstStyle/>
          <a:p>
            <a:pPr algn="ctr"/>
            <a:r>
              <a:rPr lang="en-US" sz="5000" dirty="0"/>
              <a:t>Part 3</a:t>
            </a:r>
            <a:br>
              <a:rPr lang="en-US" sz="5000" dirty="0"/>
            </a:br>
            <a:br>
              <a:rPr lang="en-US" sz="5000" dirty="0"/>
            </a:br>
            <a:r>
              <a:rPr lang="en-US" sz="4400" dirty="0"/>
              <a:t>Inferring brain function using fMRI simulators</a:t>
            </a:r>
            <a:br>
              <a:rPr lang="en-US" sz="4400" dirty="0"/>
            </a:br>
            <a:endParaRPr lang="en-US" sz="5000" dirty="0"/>
          </a:p>
        </p:txBody>
      </p:sp>
      <p:pic>
        <p:nvPicPr>
          <p:cNvPr id="2" name="Picture 2">
            <a:extLst>
              <a:ext uri="{FF2B5EF4-FFF2-40B4-BE49-F238E27FC236}">
                <a16:creationId xmlns:a16="http://schemas.microsoft.com/office/drawing/2014/main" id="{6404786B-3126-7BDD-1B6A-9365BB71DB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64" t="16019" r="47363" b="42231"/>
          <a:stretch/>
        </p:blipFill>
        <p:spPr bwMode="auto">
          <a:xfrm>
            <a:off x="7224084" y="3212334"/>
            <a:ext cx="4967915" cy="3645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99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94814-D59D-CFC2-0CBE-59D606FBE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9BDE2-055E-070F-6E47-19A8C019E4E0}"/>
              </a:ext>
            </a:extLst>
          </p:cNvPr>
          <p:cNvSpPr>
            <a:spLocks noGrp="1"/>
          </p:cNvSpPr>
          <p:nvPr>
            <p:ph type="title"/>
          </p:nvPr>
        </p:nvSpPr>
        <p:spPr/>
        <p:txBody>
          <a:bodyPr/>
          <a:lstStyle/>
          <a:p>
            <a:r>
              <a:rPr lang="en-US" dirty="0"/>
              <a:t>fMRI can read functional activity of neurons</a:t>
            </a:r>
          </a:p>
        </p:txBody>
      </p:sp>
      <p:sp>
        <p:nvSpPr>
          <p:cNvPr id="4" name="Content Placeholder 3">
            <a:extLst>
              <a:ext uri="{FF2B5EF4-FFF2-40B4-BE49-F238E27FC236}">
                <a16:creationId xmlns:a16="http://schemas.microsoft.com/office/drawing/2014/main" id="{FDDC195C-2D88-482F-71D5-CCA53CFB2AAE}"/>
              </a:ext>
            </a:extLst>
          </p:cNvPr>
          <p:cNvSpPr>
            <a:spLocks noGrp="1"/>
          </p:cNvSpPr>
          <p:nvPr>
            <p:ph idx="1"/>
          </p:nvPr>
        </p:nvSpPr>
        <p:spPr>
          <a:xfrm>
            <a:off x="104171" y="1041722"/>
            <a:ext cx="6405267" cy="5135241"/>
          </a:xfrm>
        </p:spPr>
        <p:txBody>
          <a:bodyPr>
            <a:normAutofit lnSpcReduction="10000"/>
          </a:bodyPr>
          <a:lstStyle/>
          <a:p>
            <a:r>
              <a:rPr lang="en-US" dirty="0"/>
              <a:t>Based on Blood-level oxygenation (BOLD) contrast</a:t>
            </a:r>
          </a:p>
          <a:p>
            <a:endParaRPr lang="en-US" dirty="0"/>
          </a:p>
          <a:p>
            <a:r>
              <a:rPr lang="en-US" dirty="0"/>
              <a:t>Uses EPI, a fast MRI sequence</a:t>
            </a:r>
          </a:p>
          <a:p>
            <a:endParaRPr lang="en-US" dirty="0"/>
          </a:p>
          <a:p>
            <a:endParaRPr lang="en-US" dirty="0"/>
          </a:p>
          <a:p>
            <a:r>
              <a:rPr lang="en-US" dirty="0"/>
              <a:t>Functional signal is 2-3% of total signal</a:t>
            </a:r>
          </a:p>
          <a:p>
            <a:endParaRPr lang="en-US" dirty="0"/>
          </a:p>
          <a:p>
            <a:endParaRPr lang="en-US" dirty="0"/>
          </a:p>
          <a:p>
            <a:r>
              <a:rPr lang="en-US" dirty="0"/>
              <a:t>Reconstruction involves testing for statistical significance in signal difference</a:t>
            </a:r>
          </a:p>
          <a:p>
            <a:endParaRPr lang="en-US" dirty="0"/>
          </a:p>
          <a:p>
            <a:endParaRPr lang="en-US" dirty="0"/>
          </a:p>
        </p:txBody>
      </p:sp>
      <p:pic>
        <p:nvPicPr>
          <p:cNvPr id="8194" name="Picture 2">
            <a:extLst>
              <a:ext uri="{FF2B5EF4-FFF2-40B4-BE49-F238E27FC236}">
                <a16:creationId xmlns:a16="http://schemas.microsoft.com/office/drawing/2014/main" id="{C914667A-BFEA-9F78-E311-B41A9C4C82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116"/>
          <a:stretch/>
        </p:blipFill>
        <p:spPr bwMode="auto">
          <a:xfrm>
            <a:off x="6626396" y="4188404"/>
            <a:ext cx="5380271" cy="246184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gnetism - Questions and Answers ​in MRI">
            <a:extLst>
              <a:ext uri="{FF2B5EF4-FFF2-40B4-BE49-F238E27FC236}">
                <a16:creationId xmlns:a16="http://schemas.microsoft.com/office/drawing/2014/main" id="{97406467-3296-1185-6E43-E885BF51F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120" y="927428"/>
            <a:ext cx="4136065" cy="317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2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7031-3896-617D-C7D1-18410F4AB7B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B20F338-5CF6-914D-2132-0F7147B1B152}"/>
              </a:ext>
            </a:extLst>
          </p:cNvPr>
          <p:cNvSpPr txBox="1"/>
          <p:nvPr/>
        </p:nvSpPr>
        <p:spPr>
          <a:xfrm>
            <a:off x="255181" y="903765"/>
            <a:ext cx="6337005"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t>Simulates the Bloch equation: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r>
              <a:rPr lang="en-US" sz="2400" dirty="0"/>
              <a:t>Transverse (T</a:t>
            </a:r>
            <a:r>
              <a:rPr lang="en-US" sz="2400" baseline="-25000" dirty="0"/>
              <a:t>2</a:t>
            </a:r>
            <a:r>
              <a:rPr lang="en-US" sz="2400" dirty="0"/>
              <a:t>) relaxation follows:</a:t>
            </a:r>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BOLD is simulated using a time-varying T</a:t>
            </a:r>
            <a:r>
              <a:rPr lang="en-US" sz="2400" baseline="-25000" dirty="0"/>
              <a:t>2</a:t>
            </a:r>
            <a:r>
              <a:rPr lang="en-US" sz="2400" baseline="30000" dirty="0"/>
              <a:t>*</a:t>
            </a:r>
            <a:r>
              <a:rPr lang="en-US" sz="2400" dirty="0"/>
              <a:t>(t) function:</a:t>
            </a:r>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r>
              <a:rPr lang="en-US" sz="2400" dirty="0"/>
              <a:t>Building T</a:t>
            </a:r>
            <a:r>
              <a:rPr lang="en-US" sz="2400" baseline="-25000" dirty="0"/>
              <a:t>2</a:t>
            </a:r>
            <a:r>
              <a:rPr lang="en-US" sz="2400" baseline="30000" dirty="0"/>
              <a:t>*</a:t>
            </a:r>
            <a:r>
              <a:rPr lang="en-US" sz="2400" dirty="0"/>
              <a:t>(t) involves generating a time-varying stimuli S(T) and convolving it with a hemodynamic response function (HRF) </a:t>
            </a:r>
          </a:p>
          <a:p>
            <a:pPr marL="285750" indent="-285750">
              <a:buFont typeface="Arial" panose="020B0604020202020204" pitchFamily="34" charset="0"/>
              <a:buChar char="•"/>
            </a:pPr>
            <a:endParaRPr lang="en-US" sz="2400" dirty="0"/>
          </a:p>
        </p:txBody>
      </p:sp>
      <p:sp>
        <p:nvSpPr>
          <p:cNvPr id="2" name="Title 1">
            <a:extLst>
              <a:ext uri="{FF2B5EF4-FFF2-40B4-BE49-F238E27FC236}">
                <a16:creationId xmlns:a16="http://schemas.microsoft.com/office/drawing/2014/main" id="{8966136E-0630-5FD3-57DA-72A6EC97EF63}"/>
              </a:ext>
            </a:extLst>
          </p:cNvPr>
          <p:cNvSpPr>
            <a:spLocks noGrp="1"/>
          </p:cNvSpPr>
          <p:nvPr>
            <p:ph type="title"/>
          </p:nvPr>
        </p:nvSpPr>
        <p:spPr/>
        <p:txBody>
          <a:bodyPr/>
          <a:lstStyle/>
          <a:p>
            <a:r>
              <a:rPr lang="en-US" dirty="0"/>
              <a:t>POSSUM: one of the most accurate fMRI simulators</a:t>
            </a:r>
          </a:p>
        </p:txBody>
      </p:sp>
      <p:pic>
        <p:nvPicPr>
          <p:cNvPr id="7" name="Content Placeholder 6" descr="A mathematical equation with black text&#10;&#10;AI-generated content may be incorrect.">
            <a:extLst>
              <a:ext uri="{FF2B5EF4-FFF2-40B4-BE49-F238E27FC236}">
                <a16:creationId xmlns:a16="http://schemas.microsoft.com/office/drawing/2014/main" id="{452C02BC-8E29-5689-3749-9DCE59B45140}"/>
              </a:ext>
            </a:extLst>
          </p:cNvPr>
          <p:cNvPicPr>
            <a:picLocks noGrp="1" noChangeAspect="1"/>
          </p:cNvPicPr>
          <p:nvPr>
            <p:ph idx="1"/>
          </p:nvPr>
        </p:nvPicPr>
        <p:blipFill>
          <a:blip r:embed="rId4"/>
          <a:srcRect t="18003" b="7297"/>
          <a:stretch/>
        </p:blipFill>
        <p:spPr>
          <a:xfrm>
            <a:off x="655231" y="1371208"/>
            <a:ext cx="5232400" cy="787400"/>
          </a:xfrm>
        </p:spPr>
      </p:pic>
      <p:pic>
        <p:nvPicPr>
          <p:cNvPr id="10" name="Picture 9" descr="A black text on a white background&#10;&#10;AI-generated content may be incorrect.">
            <a:extLst>
              <a:ext uri="{FF2B5EF4-FFF2-40B4-BE49-F238E27FC236}">
                <a16:creationId xmlns:a16="http://schemas.microsoft.com/office/drawing/2014/main" id="{8E97BCD1-4C82-1AF4-C248-6841851E48D9}"/>
              </a:ext>
            </a:extLst>
          </p:cNvPr>
          <p:cNvPicPr>
            <a:picLocks noChangeAspect="1"/>
          </p:cNvPicPr>
          <p:nvPr/>
        </p:nvPicPr>
        <p:blipFill>
          <a:blip r:embed="rId5"/>
          <a:stretch>
            <a:fillRect/>
          </a:stretch>
        </p:blipFill>
        <p:spPr>
          <a:xfrm>
            <a:off x="567513" y="2872555"/>
            <a:ext cx="5320118" cy="694415"/>
          </a:xfrm>
          <a:prstGeom prst="rect">
            <a:avLst/>
          </a:prstGeom>
        </p:spPr>
      </p:pic>
      <p:pic>
        <p:nvPicPr>
          <p:cNvPr id="12" name="Picture 11" descr="A mathematical equations with black text&#10;&#10;AI-generated content may be incorrect.">
            <a:extLst>
              <a:ext uri="{FF2B5EF4-FFF2-40B4-BE49-F238E27FC236}">
                <a16:creationId xmlns:a16="http://schemas.microsoft.com/office/drawing/2014/main" id="{ED1EDB61-E5DC-2331-3517-DC6E02D1A74E}"/>
              </a:ext>
            </a:extLst>
          </p:cNvPr>
          <p:cNvPicPr>
            <a:picLocks noChangeAspect="1"/>
          </p:cNvPicPr>
          <p:nvPr/>
        </p:nvPicPr>
        <p:blipFill>
          <a:blip r:embed="rId6"/>
          <a:srcRect b="53732"/>
          <a:stretch/>
        </p:blipFill>
        <p:spPr>
          <a:xfrm>
            <a:off x="1944577" y="4269470"/>
            <a:ext cx="3454400" cy="787400"/>
          </a:xfrm>
          <a:prstGeom prst="rect">
            <a:avLst/>
          </a:prstGeom>
        </p:spPr>
      </p:pic>
      <p:pic>
        <p:nvPicPr>
          <p:cNvPr id="13" name="MRI_T2_echos_small">
            <a:hlinkClick r:id="" action="ppaction://media"/>
            <a:extLst>
              <a:ext uri="{FF2B5EF4-FFF2-40B4-BE49-F238E27FC236}">
                <a16:creationId xmlns:a16="http://schemas.microsoft.com/office/drawing/2014/main" id="{3331BE4A-B93F-7768-A91F-FA949F379D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40573" y="903765"/>
            <a:ext cx="5887629" cy="5960759"/>
          </a:xfrm>
          <a:prstGeom prst="rect">
            <a:avLst/>
          </a:prstGeom>
        </p:spPr>
      </p:pic>
      <p:sp>
        <p:nvSpPr>
          <p:cNvPr id="14" name="TextBox 13">
            <a:extLst>
              <a:ext uri="{FF2B5EF4-FFF2-40B4-BE49-F238E27FC236}">
                <a16:creationId xmlns:a16="http://schemas.microsoft.com/office/drawing/2014/main" id="{EDFB893C-CD31-C10E-3C45-88D6E2D68CFB}"/>
              </a:ext>
            </a:extLst>
          </p:cNvPr>
          <p:cNvSpPr txBox="1"/>
          <p:nvPr/>
        </p:nvSpPr>
        <p:spPr>
          <a:xfrm>
            <a:off x="9622461" y="-10422"/>
            <a:ext cx="2700670" cy="369332"/>
          </a:xfrm>
          <a:prstGeom prst="rect">
            <a:avLst/>
          </a:prstGeom>
          <a:noFill/>
        </p:spPr>
        <p:txBody>
          <a:bodyPr wrap="square" rtlCol="0">
            <a:spAutoFit/>
          </a:bodyPr>
          <a:lstStyle/>
          <a:p>
            <a:r>
              <a:rPr lang="en-US" dirty="0"/>
              <a:t>Drobnjak et al, MRM 2006</a:t>
            </a:r>
          </a:p>
        </p:txBody>
      </p:sp>
    </p:spTree>
    <p:extLst>
      <p:ext uri="{BB962C8B-B14F-4D97-AF65-F5344CB8AC3E}">
        <p14:creationId xmlns:p14="http://schemas.microsoft.com/office/powerpoint/2010/main" val="77250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403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3"/>
                </p:tgtEl>
              </p:cMediaNode>
            </p:vide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B981-E008-E098-4590-17C491F0019F}"/>
              </a:ext>
            </a:extLst>
          </p:cNvPr>
          <p:cNvSpPr>
            <a:spLocks noGrp="1"/>
          </p:cNvSpPr>
          <p:nvPr>
            <p:ph type="title"/>
          </p:nvPr>
        </p:nvSpPr>
        <p:spPr/>
        <p:txBody>
          <a:bodyPr>
            <a:normAutofit/>
          </a:bodyPr>
          <a:lstStyle/>
          <a:p>
            <a:r>
              <a:rPr lang="en-US" dirty="0"/>
              <a:t>Outline</a:t>
            </a:r>
          </a:p>
        </p:txBody>
      </p:sp>
      <p:sp>
        <p:nvSpPr>
          <p:cNvPr id="3" name="Content Placeholder 2">
            <a:extLst>
              <a:ext uri="{FF2B5EF4-FFF2-40B4-BE49-F238E27FC236}">
                <a16:creationId xmlns:a16="http://schemas.microsoft.com/office/drawing/2014/main" id="{040A5C46-38B0-C960-BD34-038365FF8235}"/>
              </a:ext>
            </a:extLst>
          </p:cNvPr>
          <p:cNvSpPr>
            <a:spLocks noGrp="1"/>
          </p:cNvSpPr>
          <p:nvPr>
            <p:ph idx="1"/>
          </p:nvPr>
        </p:nvSpPr>
        <p:spPr>
          <a:xfrm>
            <a:off x="104171" y="1041722"/>
            <a:ext cx="11325829" cy="5135241"/>
          </a:xfrm>
        </p:spPr>
        <p:txBody>
          <a:bodyPr>
            <a:normAutofit/>
          </a:bodyPr>
          <a:lstStyle/>
          <a:p>
            <a:r>
              <a:rPr lang="en-US" i="1" dirty="0"/>
              <a:t>Why MRI simulators? </a:t>
            </a:r>
          </a:p>
          <a:p>
            <a:endParaRPr lang="en-US" i="1" dirty="0"/>
          </a:p>
          <a:p>
            <a:endParaRPr lang="en-US" i="1" dirty="0"/>
          </a:p>
          <a:p>
            <a:r>
              <a:rPr lang="en-US" dirty="0"/>
              <a:t>Inferring brain structure using MRI simulators</a:t>
            </a:r>
          </a:p>
          <a:p>
            <a:endParaRPr lang="en-US" dirty="0"/>
          </a:p>
          <a:p>
            <a:endParaRPr lang="en-US" dirty="0"/>
          </a:p>
          <a:p>
            <a:r>
              <a:rPr lang="en-US" dirty="0"/>
              <a:t>Inferring brain function using fMRI simulators</a:t>
            </a:r>
          </a:p>
          <a:p>
            <a:endParaRPr lang="en-US" dirty="0"/>
          </a:p>
          <a:p>
            <a:endParaRPr lang="en-US" dirty="0"/>
          </a:p>
          <a:p>
            <a:r>
              <a:rPr lang="en-US" dirty="0"/>
              <a:t>fMRI for Whole Brain Emulation</a:t>
            </a:r>
          </a:p>
          <a:p>
            <a:endParaRPr lang="en-US" dirty="0"/>
          </a:p>
          <a:p>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110581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5EFD-1426-D511-3F6A-8B6927A0E542}"/>
              </a:ext>
            </a:extLst>
          </p:cNvPr>
          <p:cNvSpPr>
            <a:spLocks noGrp="1"/>
          </p:cNvSpPr>
          <p:nvPr>
            <p:ph type="title"/>
          </p:nvPr>
        </p:nvSpPr>
        <p:spPr/>
        <p:txBody>
          <a:bodyPr/>
          <a:lstStyle/>
          <a:p>
            <a:r>
              <a:rPr lang="en-US" dirty="0"/>
              <a:t>Landscape of fMRI simulators</a:t>
            </a:r>
          </a:p>
        </p:txBody>
      </p:sp>
      <p:pic>
        <p:nvPicPr>
          <p:cNvPr id="5" name="Content Placeholder 4" descr="A screenshot of a computer&#10;&#10;AI-generated content may be incorrect.">
            <a:extLst>
              <a:ext uri="{FF2B5EF4-FFF2-40B4-BE49-F238E27FC236}">
                <a16:creationId xmlns:a16="http://schemas.microsoft.com/office/drawing/2014/main" id="{9D97F524-762C-F4F7-BB5A-68F6AAD09DEC}"/>
              </a:ext>
            </a:extLst>
          </p:cNvPr>
          <p:cNvPicPr>
            <a:picLocks noGrp="1" noChangeAspect="1"/>
          </p:cNvPicPr>
          <p:nvPr>
            <p:ph idx="1"/>
          </p:nvPr>
        </p:nvPicPr>
        <p:blipFill>
          <a:blip r:embed="rId2"/>
          <a:srcRect t="55169"/>
          <a:stretch/>
        </p:blipFill>
        <p:spPr>
          <a:xfrm>
            <a:off x="534291" y="2473168"/>
            <a:ext cx="10715996" cy="4320823"/>
          </a:xfrm>
        </p:spPr>
      </p:pic>
      <p:pic>
        <p:nvPicPr>
          <p:cNvPr id="3" name="Content Placeholder 4" descr="A screenshot of a computer&#10;&#10;AI-generated content may be incorrect.">
            <a:extLst>
              <a:ext uri="{FF2B5EF4-FFF2-40B4-BE49-F238E27FC236}">
                <a16:creationId xmlns:a16="http://schemas.microsoft.com/office/drawing/2014/main" id="{7BDCF938-EA51-D006-E553-1E257C58A3A3}"/>
              </a:ext>
            </a:extLst>
          </p:cNvPr>
          <p:cNvPicPr>
            <a:picLocks noChangeAspect="1"/>
          </p:cNvPicPr>
          <p:nvPr/>
        </p:nvPicPr>
        <p:blipFill>
          <a:blip r:embed="rId2"/>
          <a:srcRect t="1379" b="84100"/>
          <a:stretch/>
        </p:blipFill>
        <p:spPr>
          <a:xfrm>
            <a:off x="534289" y="1073598"/>
            <a:ext cx="10715998" cy="1399570"/>
          </a:xfrm>
          <a:prstGeom prst="rect">
            <a:avLst/>
          </a:prstGeom>
        </p:spPr>
      </p:pic>
    </p:spTree>
    <p:extLst>
      <p:ext uri="{BB962C8B-B14F-4D97-AF65-F5344CB8AC3E}">
        <p14:creationId xmlns:p14="http://schemas.microsoft.com/office/powerpoint/2010/main" val="3362056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1051-829D-96C2-D771-B09DF9BA185F}"/>
              </a:ext>
            </a:extLst>
          </p:cNvPr>
          <p:cNvSpPr>
            <a:spLocks noGrp="1"/>
          </p:cNvSpPr>
          <p:nvPr>
            <p:ph type="title"/>
          </p:nvPr>
        </p:nvSpPr>
        <p:spPr/>
        <p:txBody>
          <a:bodyPr>
            <a:noAutofit/>
          </a:bodyPr>
          <a:lstStyle/>
          <a:p>
            <a:r>
              <a:rPr lang="en-US" sz="2900" dirty="0"/>
              <a:t>Hypothesis: Can efficiently reconstruct functional activity with fMRI simulators</a:t>
            </a:r>
          </a:p>
        </p:txBody>
      </p:sp>
      <p:sp>
        <p:nvSpPr>
          <p:cNvPr id="3" name="Content Placeholder 2">
            <a:extLst>
              <a:ext uri="{FF2B5EF4-FFF2-40B4-BE49-F238E27FC236}">
                <a16:creationId xmlns:a16="http://schemas.microsoft.com/office/drawing/2014/main" id="{5F6FC3A8-A9B0-C99C-B917-7976E9566E4F}"/>
              </a:ext>
            </a:extLst>
          </p:cNvPr>
          <p:cNvSpPr>
            <a:spLocks noGrp="1"/>
          </p:cNvSpPr>
          <p:nvPr>
            <p:ph idx="1"/>
          </p:nvPr>
        </p:nvSpPr>
        <p:spPr>
          <a:xfrm>
            <a:off x="464174" y="4893185"/>
            <a:ext cx="12002947" cy="1824548"/>
          </a:xfrm>
        </p:spPr>
        <p:txBody>
          <a:bodyPr>
            <a:normAutofit/>
          </a:bodyPr>
          <a:lstStyle/>
          <a:p>
            <a:r>
              <a:rPr lang="en-US" dirty="0"/>
              <a:t>Need a differentiable fMRI simulator</a:t>
            </a:r>
          </a:p>
          <a:p>
            <a:r>
              <a:rPr lang="en-US" dirty="0"/>
              <a:t>Reconstruction with fewer assumptions: </a:t>
            </a:r>
          </a:p>
          <a:p>
            <a:pPr lvl="1"/>
            <a:r>
              <a:rPr lang="en-US" dirty="0"/>
              <a:t>no need for voxel independence</a:t>
            </a:r>
          </a:p>
          <a:p>
            <a:pPr lvl="1"/>
            <a:r>
              <a:rPr lang="en-US" dirty="0"/>
              <a:t>no need for statistical testing </a:t>
            </a:r>
          </a:p>
          <a:p>
            <a:endParaRPr lang="en-US" dirty="0"/>
          </a:p>
        </p:txBody>
      </p:sp>
      <p:grpSp>
        <p:nvGrpSpPr>
          <p:cNvPr id="59" name="Group 58">
            <a:extLst>
              <a:ext uri="{FF2B5EF4-FFF2-40B4-BE49-F238E27FC236}">
                <a16:creationId xmlns:a16="http://schemas.microsoft.com/office/drawing/2014/main" id="{12DB1C7E-BEEE-157F-3B2B-123D00C15D1D}"/>
              </a:ext>
            </a:extLst>
          </p:cNvPr>
          <p:cNvGrpSpPr/>
          <p:nvPr/>
        </p:nvGrpSpPr>
        <p:grpSpPr>
          <a:xfrm>
            <a:off x="1320038" y="1049030"/>
            <a:ext cx="9998492" cy="3650347"/>
            <a:chOff x="1005445" y="3143644"/>
            <a:chExt cx="9998492" cy="3650347"/>
          </a:xfrm>
        </p:grpSpPr>
        <p:cxnSp>
          <p:nvCxnSpPr>
            <p:cNvPr id="30" name="Straight Arrow Connector 29">
              <a:extLst>
                <a:ext uri="{FF2B5EF4-FFF2-40B4-BE49-F238E27FC236}">
                  <a16:creationId xmlns:a16="http://schemas.microsoft.com/office/drawing/2014/main" id="{F8E87B96-95FA-13F4-A01B-4FBCFD0E24F1}"/>
                </a:ext>
              </a:extLst>
            </p:cNvPr>
            <p:cNvCxnSpPr>
              <a:cxnSpLocks/>
            </p:cNvCxnSpPr>
            <p:nvPr/>
          </p:nvCxnSpPr>
          <p:spPr>
            <a:xfrm flipV="1">
              <a:off x="5906506" y="4123939"/>
              <a:ext cx="1738591" cy="20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DF93C1-18AE-F67E-062F-E2B741B32527}"/>
                </a:ext>
              </a:extLst>
            </p:cNvPr>
            <p:cNvSpPr txBox="1"/>
            <p:nvPr/>
          </p:nvSpPr>
          <p:spPr>
            <a:xfrm>
              <a:off x="9265078" y="4737985"/>
              <a:ext cx="1738859" cy="461665"/>
            </a:xfrm>
            <a:prstGeom prst="rect">
              <a:avLst/>
            </a:prstGeom>
            <a:noFill/>
          </p:spPr>
          <p:txBody>
            <a:bodyPr wrap="square" rtlCol="0">
              <a:spAutoFit/>
            </a:bodyPr>
            <a:lstStyle/>
            <a:p>
              <a:pPr algn="ctr"/>
              <a:r>
                <a:rPr lang="en-US" sz="2400" dirty="0"/>
                <a:t>loss</a:t>
              </a:r>
            </a:p>
          </p:txBody>
        </p:sp>
        <p:sp>
          <p:nvSpPr>
            <p:cNvPr id="33" name="Right Brace 32">
              <a:extLst>
                <a:ext uri="{FF2B5EF4-FFF2-40B4-BE49-F238E27FC236}">
                  <a16:creationId xmlns:a16="http://schemas.microsoft.com/office/drawing/2014/main" id="{AC7F2B02-E512-D80A-D0B7-FB8153C889B0}"/>
                </a:ext>
              </a:extLst>
            </p:cNvPr>
            <p:cNvSpPr/>
            <p:nvPr/>
          </p:nvSpPr>
          <p:spPr>
            <a:xfrm>
              <a:off x="9335646" y="4066443"/>
              <a:ext cx="442210" cy="182651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63F3EAE6-71F4-3879-9A3A-04A3AC596577}"/>
                </a:ext>
              </a:extLst>
            </p:cNvPr>
            <p:cNvSpPr txBox="1"/>
            <p:nvPr/>
          </p:nvSpPr>
          <p:spPr>
            <a:xfrm>
              <a:off x="5741595" y="3579627"/>
              <a:ext cx="2021145" cy="461665"/>
            </a:xfrm>
            <a:prstGeom prst="rect">
              <a:avLst/>
            </a:prstGeom>
            <a:noFill/>
          </p:spPr>
          <p:txBody>
            <a:bodyPr wrap="square" rtlCol="0">
              <a:spAutoFit/>
            </a:bodyPr>
            <a:lstStyle/>
            <a:p>
              <a:pPr algn="ctr"/>
              <a:r>
                <a:rPr lang="en-US" sz="2400" dirty="0"/>
                <a:t>fMRI simulator</a:t>
              </a:r>
            </a:p>
          </p:txBody>
        </p:sp>
        <p:cxnSp>
          <p:nvCxnSpPr>
            <p:cNvPr id="35" name="Straight Connector 34">
              <a:extLst>
                <a:ext uri="{FF2B5EF4-FFF2-40B4-BE49-F238E27FC236}">
                  <a16:creationId xmlns:a16="http://schemas.microsoft.com/office/drawing/2014/main" id="{E1503D49-5A9E-3564-DEC3-F50D9BB78AB8}"/>
                </a:ext>
              </a:extLst>
            </p:cNvPr>
            <p:cNvCxnSpPr/>
            <p:nvPr/>
          </p:nvCxnSpPr>
          <p:spPr>
            <a:xfrm>
              <a:off x="6835897" y="4125940"/>
              <a:ext cx="0" cy="61204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CC5645-11ED-0921-B8DB-D952C20AADF3}"/>
                </a:ext>
              </a:extLst>
            </p:cNvPr>
            <p:cNvSpPr txBox="1"/>
            <p:nvPr/>
          </p:nvSpPr>
          <p:spPr>
            <a:xfrm>
              <a:off x="5756073" y="4820365"/>
              <a:ext cx="2296255" cy="646331"/>
            </a:xfrm>
            <a:prstGeom prst="rect">
              <a:avLst/>
            </a:prstGeom>
            <a:noFill/>
          </p:spPr>
          <p:txBody>
            <a:bodyPr wrap="square" rtlCol="0">
              <a:spAutoFit/>
            </a:bodyPr>
            <a:lstStyle/>
            <a:p>
              <a:r>
                <a:rPr lang="en-US" dirty="0"/>
                <a:t>EPI sequence params: TE, TR, flip angle, …</a:t>
              </a:r>
            </a:p>
          </p:txBody>
        </p:sp>
        <p:sp>
          <p:nvSpPr>
            <p:cNvPr id="37" name="TextBox 36">
              <a:extLst>
                <a:ext uri="{FF2B5EF4-FFF2-40B4-BE49-F238E27FC236}">
                  <a16:creationId xmlns:a16="http://schemas.microsoft.com/office/drawing/2014/main" id="{107C2EF1-3073-1097-A54E-EF4A97BD3E07}"/>
                </a:ext>
              </a:extLst>
            </p:cNvPr>
            <p:cNvSpPr txBox="1"/>
            <p:nvPr/>
          </p:nvSpPr>
          <p:spPr>
            <a:xfrm>
              <a:off x="4144622" y="3217430"/>
              <a:ext cx="1788100" cy="400110"/>
            </a:xfrm>
            <a:prstGeom prst="rect">
              <a:avLst/>
            </a:prstGeom>
            <a:noFill/>
          </p:spPr>
          <p:txBody>
            <a:bodyPr wrap="square" rtlCol="0">
              <a:spAutoFit/>
            </a:bodyPr>
            <a:lstStyle/>
            <a:p>
              <a:r>
                <a:rPr lang="en-US" sz="2000" dirty="0"/>
                <a:t>BOLD response</a:t>
              </a:r>
            </a:p>
          </p:txBody>
        </p:sp>
        <p:cxnSp>
          <p:nvCxnSpPr>
            <p:cNvPr id="44" name="Straight Arrow Connector 43">
              <a:extLst>
                <a:ext uri="{FF2B5EF4-FFF2-40B4-BE49-F238E27FC236}">
                  <a16:creationId xmlns:a16="http://schemas.microsoft.com/office/drawing/2014/main" id="{C7EF5BBB-BC73-64E8-A947-D546C202FEC4}"/>
                </a:ext>
              </a:extLst>
            </p:cNvPr>
            <p:cNvCxnSpPr>
              <a:cxnSpLocks/>
            </p:cNvCxnSpPr>
            <p:nvPr/>
          </p:nvCxnSpPr>
          <p:spPr>
            <a:xfrm>
              <a:off x="3196662" y="4140585"/>
              <a:ext cx="7578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5" name="Picture 2" descr="K-space - Radiology Cafe">
              <a:extLst>
                <a:ext uri="{FF2B5EF4-FFF2-40B4-BE49-F238E27FC236}">
                  <a16:creationId xmlns:a16="http://schemas.microsoft.com/office/drawing/2014/main" id="{550CE535-F3C6-6B69-F4B4-828E17A1A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15" t="25361" r="60119" b="24400"/>
            <a:stretch/>
          </p:blipFill>
          <p:spPr bwMode="auto">
            <a:xfrm>
              <a:off x="7905816" y="3519626"/>
              <a:ext cx="1178760" cy="122409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5CF32BB8-B7E4-41CF-0BEE-C4A2CD27C613}"/>
                </a:ext>
              </a:extLst>
            </p:cNvPr>
            <p:cNvSpPr txBox="1"/>
            <p:nvPr/>
          </p:nvSpPr>
          <p:spPr>
            <a:xfrm>
              <a:off x="1005445" y="3233839"/>
              <a:ext cx="2273933" cy="400110"/>
            </a:xfrm>
            <a:prstGeom prst="rect">
              <a:avLst/>
            </a:prstGeom>
            <a:noFill/>
          </p:spPr>
          <p:txBody>
            <a:bodyPr wrap="square" rtlCol="0">
              <a:spAutoFit/>
            </a:bodyPr>
            <a:lstStyle/>
            <a:p>
              <a:r>
                <a:rPr lang="en-US" sz="2000" dirty="0"/>
                <a:t>Functional activity</a:t>
              </a:r>
            </a:p>
          </p:txBody>
        </p:sp>
        <p:cxnSp>
          <p:nvCxnSpPr>
            <p:cNvPr id="50" name="Straight Connector 49">
              <a:extLst>
                <a:ext uri="{FF2B5EF4-FFF2-40B4-BE49-F238E27FC236}">
                  <a16:creationId xmlns:a16="http://schemas.microsoft.com/office/drawing/2014/main" id="{6E4BBAE1-D4A6-CA46-2C64-A9E1D07C5088}"/>
                </a:ext>
              </a:extLst>
            </p:cNvPr>
            <p:cNvCxnSpPr>
              <a:cxnSpLocks/>
            </p:cNvCxnSpPr>
            <p:nvPr/>
          </p:nvCxnSpPr>
          <p:spPr>
            <a:xfrm>
              <a:off x="3553117" y="4142420"/>
              <a:ext cx="0" cy="83463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7F32464-AC66-2217-80FF-3EF1FD288A10}"/>
                </a:ext>
              </a:extLst>
            </p:cNvPr>
            <p:cNvSpPr txBox="1"/>
            <p:nvPr/>
          </p:nvSpPr>
          <p:spPr>
            <a:xfrm>
              <a:off x="7494649" y="3143644"/>
              <a:ext cx="2283737" cy="400110"/>
            </a:xfrm>
            <a:prstGeom prst="rect">
              <a:avLst/>
            </a:prstGeom>
            <a:noFill/>
          </p:spPr>
          <p:txBody>
            <a:bodyPr wrap="square" rtlCol="0">
              <a:spAutoFit/>
            </a:bodyPr>
            <a:lstStyle/>
            <a:p>
              <a:r>
                <a:rPr lang="en-US" sz="2000" dirty="0"/>
                <a:t>Simulated K-space</a:t>
              </a:r>
            </a:p>
          </p:txBody>
        </p:sp>
        <p:pic>
          <p:nvPicPr>
            <p:cNvPr id="9218" name="Picture 2">
              <a:extLst>
                <a:ext uri="{FF2B5EF4-FFF2-40B4-BE49-F238E27FC236}">
                  <a16:creationId xmlns:a16="http://schemas.microsoft.com/office/drawing/2014/main" id="{265596F8-A019-3D8E-9AC5-2D6F12F741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3" t="58113" r="47035" b="2303"/>
            <a:stretch/>
          </p:blipFill>
          <p:spPr bwMode="auto">
            <a:xfrm>
              <a:off x="1246897" y="3682920"/>
              <a:ext cx="1585173" cy="110048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4154135D-A930-7ABE-B7D2-299C26845C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3" t="16279" r="47035" b="41581"/>
            <a:stretch/>
          </p:blipFill>
          <p:spPr bwMode="auto">
            <a:xfrm>
              <a:off x="4170900" y="3633949"/>
              <a:ext cx="1585173" cy="1171548"/>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E8205E1-5673-85F1-0F00-11E205F11079}"/>
                </a:ext>
              </a:extLst>
            </p:cNvPr>
            <p:cNvSpPr txBox="1"/>
            <p:nvPr/>
          </p:nvSpPr>
          <p:spPr>
            <a:xfrm>
              <a:off x="3241203" y="3679464"/>
              <a:ext cx="614957" cy="400110"/>
            </a:xfrm>
            <a:prstGeom prst="rect">
              <a:avLst/>
            </a:prstGeom>
            <a:noFill/>
          </p:spPr>
          <p:txBody>
            <a:bodyPr wrap="square" rtlCol="0">
              <a:spAutoFit/>
            </a:bodyPr>
            <a:lstStyle/>
            <a:p>
              <a:r>
                <a:rPr lang="en-US" sz="2000" dirty="0"/>
                <a:t>HRF</a:t>
              </a:r>
            </a:p>
          </p:txBody>
        </p:sp>
        <p:pic>
          <p:nvPicPr>
            <p:cNvPr id="55" name="Picture 2" descr="K-space - Radiology Cafe">
              <a:extLst>
                <a:ext uri="{FF2B5EF4-FFF2-40B4-BE49-F238E27FC236}">
                  <a16:creationId xmlns:a16="http://schemas.microsoft.com/office/drawing/2014/main" id="{298FBB31-7F58-E2A6-C892-0CA00F9DB7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15" t="25361" r="60119" b="24400"/>
            <a:stretch/>
          </p:blipFill>
          <p:spPr bwMode="auto">
            <a:xfrm>
              <a:off x="7920990" y="5210717"/>
              <a:ext cx="1178760" cy="1224092"/>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E2AAC701-48F1-51FF-9468-BC20F5F14C67}"/>
                </a:ext>
              </a:extLst>
            </p:cNvPr>
            <p:cNvSpPr txBox="1"/>
            <p:nvPr/>
          </p:nvSpPr>
          <p:spPr>
            <a:xfrm>
              <a:off x="7817760" y="6393881"/>
              <a:ext cx="1637513" cy="400110"/>
            </a:xfrm>
            <a:prstGeom prst="rect">
              <a:avLst/>
            </a:prstGeom>
            <a:noFill/>
          </p:spPr>
          <p:txBody>
            <a:bodyPr wrap="square" rtlCol="0">
              <a:spAutoFit/>
            </a:bodyPr>
            <a:lstStyle/>
            <a:p>
              <a:r>
                <a:rPr lang="en-US" sz="2000" dirty="0"/>
                <a:t>Real K-space</a:t>
              </a:r>
            </a:p>
          </p:txBody>
        </p:sp>
        <p:pic>
          <p:nvPicPr>
            <p:cNvPr id="57" name="Picture 4" descr="Magnetism - Questions and Answers ​in MRI">
              <a:extLst>
                <a:ext uri="{FF2B5EF4-FFF2-40B4-BE49-F238E27FC236}">
                  <a16:creationId xmlns:a16="http://schemas.microsoft.com/office/drawing/2014/main" id="{6B8E61AE-C2CB-74AC-FFC0-69DA4D20F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260" y="5178208"/>
              <a:ext cx="1859994" cy="142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88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8EAD-CDF5-252F-B202-E2357FFA89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588B82-6DFF-8A27-9A40-5094CE114602}"/>
              </a:ext>
            </a:extLst>
          </p:cNvPr>
          <p:cNvSpPr>
            <a:spLocks noGrp="1"/>
          </p:cNvSpPr>
          <p:nvPr>
            <p:ph type="ctrTitle" idx="4294967295"/>
          </p:nvPr>
        </p:nvSpPr>
        <p:spPr>
          <a:xfrm>
            <a:off x="0" y="796925"/>
            <a:ext cx="5999163" cy="5715000"/>
          </a:xfrm>
        </p:spPr>
        <p:txBody>
          <a:bodyPr>
            <a:normAutofit/>
          </a:bodyPr>
          <a:lstStyle/>
          <a:p>
            <a:pPr algn="ctr"/>
            <a:r>
              <a:rPr lang="en-US" sz="5000" dirty="0"/>
              <a:t>Part 4</a:t>
            </a:r>
            <a:br>
              <a:rPr lang="en-US" sz="5000" dirty="0"/>
            </a:br>
            <a:br>
              <a:rPr lang="en-US" sz="5000" dirty="0"/>
            </a:br>
            <a:r>
              <a:rPr lang="en-US" sz="5000" dirty="0"/>
              <a:t>fMRI for Whole Brain Emulation</a:t>
            </a:r>
          </a:p>
        </p:txBody>
      </p:sp>
      <p:pic>
        <p:nvPicPr>
          <p:cNvPr id="13314" name="Picture 2" descr="Uploading the Mind: Could a Digital Brain Feel Pain? | Live Science">
            <a:extLst>
              <a:ext uri="{FF2B5EF4-FFF2-40B4-BE49-F238E27FC236}">
                <a16:creationId xmlns:a16="http://schemas.microsoft.com/office/drawing/2014/main" id="{7504D5D0-3761-9257-C5AB-73B17B7D18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16" r="18377"/>
          <a:stretch/>
        </p:blipFill>
        <p:spPr bwMode="auto">
          <a:xfrm>
            <a:off x="6241310" y="1"/>
            <a:ext cx="599916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51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116E-6E77-B988-3C4B-00042E96A1E3}"/>
              </a:ext>
            </a:extLst>
          </p:cNvPr>
          <p:cNvSpPr>
            <a:spLocks noGrp="1"/>
          </p:cNvSpPr>
          <p:nvPr>
            <p:ph type="title"/>
          </p:nvPr>
        </p:nvSpPr>
        <p:spPr/>
        <p:txBody>
          <a:bodyPr/>
          <a:lstStyle/>
          <a:p>
            <a:r>
              <a:rPr lang="en-US" dirty="0"/>
              <a:t>Bottom-up whole brain emulation requires high-level calibration</a:t>
            </a:r>
          </a:p>
        </p:txBody>
      </p:sp>
      <p:pic>
        <p:nvPicPr>
          <p:cNvPr id="3076" name="Picture 4" descr="SNN architectures">
            <a:extLst>
              <a:ext uri="{FF2B5EF4-FFF2-40B4-BE49-F238E27FC236}">
                <a16:creationId xmlns:a16="http://schemas.microsoft.com/office/drawing/2014/main" id="{E2E1AA97-DEDE-E28B-8D56-9BF3E654DC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84557" y="976979"/>
            <a:ext cx="3998875" cy="23743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w Neurons That Wire Together Fire Together - Neuroscience News">
            <a:extLst>
              <a:ext uri="{FF2B5EF4-FFF2-40B4-BE49-F238E27FC236}">
                <a16:creationId xmlns:a16="http://schemas.microsoft.com/office/drawing/2014/main" id="{3F0A71C7-8273-ED09-940D-52A25DD8DC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001"/>
          <a:stretch/>
        </p:blipFill>
        <p:spPr bwMode="auto">
          <a:xfrm>
            <a:off x="8633637" y="3429000"/>
            <a:ext cx="2753833" cy="33163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0F2814-59A7-01CD-6EEE-2C6F8A5ABB5D}"/>
              </a:ext>
            </a:extLst>
          </p:cNvPr>
          <p:cNvSpPr txBox="1"/>
          <p:nvPr/>
        </p:nvSpPr>
        <p:spPr>
          <a:xfrm>
            <a:off x="0" y="1105786"/>
            <a:ext cx="6836735" cy="6063198"/>
          </a:xfrm>
          <a:prstGeom prst="rect">
            <a:avLst/>
          </a:prstGeom>
          <a:noFill/>
        </p:spPr>
        <p:txBody>
          <a:bodyPr wrap="square" rtlCol="0">
            <a:spAutoFit/>
          </a:bodyPr>
          <a:lstStyle/>
          <a:p>
            <a:pPr marL="342900" indent="-342900">
              <a:buFont typeface="Arial" panose="020B0604020202020204" pitchFamily="34" charset="0"/>
              <a:buChar char="•"/>
            </a:pPr>
            <a:r>
              <a:rPr lang="en-US" sz="2400" dirty="0"/>
              <a:t>Most promising WBE models will emulate activity at individual neuron level </a:t>
            </a:r>
          </a:p>
          <a:p>
            <a:pPr marL="342900" indent="-34290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Cognitive processes will emerge from low-level neuron interactions:</a:t>
            </a:r>
          </a:p>
          <a:p>
            <a:pPr marL="742950" lvl="1" indent="-285750">
              <a:buFont typeface="Arial" panose="020B0604020202020204" pitchFamily="34" charset="0"/>
              <a:buChar char="•"/>
            </a:pPr>
            <a:r>
              <a:rPr lang="en-US" sz="2000" b="1" dirty="0"/>
              <a:t>Medium level:</a:t>
            </a:r>
            <a:r>
              <a:rPr lang="en-US" sz="2000" dirty="0"/>
              <a:t> Pattern recognition, memory formation, motor coordination, attention mapping, sensory processing, basic sound production</a:t>
            </a:r>
          </a:p>
          <a:p>
            <a:pPr marL="742950" lvl="1" indent="-285750">
              <a:buFont typeface="Arial" panose="020B0604020202020204" pitchFamily="34" charset="0"/>
              <a:buChar char="•"/>
            </a:pPr>
            <a:r>
              <a:rPr lang="en-US" sz="2000" b="1" dirty="0"/>
              <a:t>High level:</a:t>
            </a:r>
            <a:r>
              <a:rPr lang="en-US" sz="2000" dirty="0"/>
              <a:t> Abstract thinking, creativity, imagination, language, symbolic thought, ethics, goal setting &amp; agency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Emergent phenomena will need to be calibrated with actual measurements of such processes</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p:txBody>
      </p:sp>
      <p:pic>
        <p:nvPicPr>
          <p:cNvPr id="3080" name="Picture 8" descr="Calibrate Adjust Change Course Gold Compass Align Direction — Stock Photo ©  iqoncept #50105177">
            <a:extLst>
              <a:ext uri="{FF2B5EF4-FFF2-40B4-BE49-F238E27FC236}">
                <a16:creationId xmlns:a16="http://schemas.microsoft.com/office/drawing/2014/main" id="{C6185552-57B4-15B8-7A25-DB2B123E1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145" y="5278219"/>
            <a:ext cx="1244009" cy="124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22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20ED-8EC6-A137-A73D-18645C20B620}"/>
              </a:ext>
            </a:extLst>
          </p:cNvPr>
          <p:cNvSpPr>
            <a:spLocks noGrp="1"/>
          </p:cNvSpPr>
          <p:nvPr>
            <p:ph type="title"/>
          </p:nvPr>
        </p:nvSpPr>
        <p:spPr/>
        <p:txBody>
          <a:bodyPr>
            <a:normAutofit fontScale="90000"/>
          </a:bodyPr>
          <a:lstStyle/>
          <a:p>
            <a:r>
              <a:rPr lang="en-US" dirty="0"/>
              <a:t>fMRI will be the method of choice for calibrating high-level cognitive processes</a:t>
            </a:r>
          </a:p>
        </p:txBody>
      </p:sp>
      <p:sp>
        <p:nvSpPr>
          <p:cNvPr id="3" name="Content Placeholder 2">
            <a:extLst>
              <a:ext uri="{FF2B5EF4-FFF2-40B4-BE49-F238E27FC236}">
                <a16:creationId xmlns:a16="http://schemas.microsoft.com/office/drawing/2014/main" id="{E185B0FB-280B-BFFF-1D11-4D15EF549BF3}"/>
              </a:ext>
            </a:extLst>
          </p:cNvPr>
          <p:cNvSpPr>
            <a:spLocks noGrp="1"/>
          </p:cNvSpPr>
          <p:nvPr>
            <p:ph idx="1"/>
          </p:nvPr>
        </p:nvSpPr>
        <p:spPr>
          <a:xfrm>
            <a:off x="104171" y="1041721"/>
            <a:ext cx="6158406" cy="5752269"/>
          </a:xfrm>
        </p:spPr>
        <p:txBody>
          <a:bodyPr>
            <a:normAutofit lnSpcReduction="10000"/>
          </a:bodyPr>
          <a:lstStyle/>
          <a:p>
            <a:r>
              <a:rPr lang="en-US" dirty="0"/>
              <a:t>Non-invasive</a:t>
            </a:r>
          </a:p>
          <a:p>
            <a:endParaRPr lang="en-US" dirty="0"/>
          </a:p>
          <a:p>
            <a:r>
              <a:rPr lang="en-US" dirty="0"/>
              <a:t>1000+ people can be measured to map population heterogeneity</a:t>
            </a:r>
          </a:p>
          <a:p>
            <a:endParaRPr lang="en-US" dirty="0"/>
          </a:p>
          <a:p>
            <a:r>
              <a:rPr lang="en-US" dirty="0"/>
              <a:t>Can read deep inside the brain</a:t>
            </a:r>
          </a:p>
          <a:p>
            <a:endParaRPr lang="en-US" dirty="0"/>
          </a:p>
          <a:p>
            <a:r>
              <a:rPr lang="en-US" dirty="0"/>
              <a:t>Can read the entire brain at once</a:t>
            </a:r>
          </a:p>
          <a:p>
            <a:endParaRPr lang="en-US" dirty="0"/>
          </a:p>
          <a:p>
            <a:r>
              <a:rPr lang="en-US" dirty="0"/>
              <a:t>Main disadvantage: low SNR and spatial resolution (1mm</a:t>
            </a:r>
            <a:r>
              <a:rPr lang="en-US" baseline="30000" dirty="0"/>
              <a:t>3</a:t>
            </a:r>
            <a:r>
              <a:rPr lang="en-US" dirty="0"/>
              <a:t>)</a:t>
            </a:r>
          </a:p>
          <a:p>
            <a:pPr lvl="1"/>
            <a:r>
              <a:rPr lang="en-US" dirty="0"/>
              <a:t>Will be mitigated by future advances in scanner technology</a:t>
            </a:r>
          </a:p>
        </p:txBody>
      </p:sp>
      <p:pic>
        <p:nvPicPr>
          <p:cNvPr id="4" name="Picture 2" descr="15,100+ Functional Mri Stock Photos, Pictures &amp; Royalty-Free Images -  iStock | Functional mri scan">
            <a:extLst>
              <a:ext uri="{FF2B5EF4-FFF2-40B4-BE49-F238E27FC236}">
                <a16:creationId xmlns:a16="http://schemas.microsoft.com/office/drawing/2014/main" id="{A905D2F3-3DFB-FAFC-47F2-76C3E56C86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9" t="23401" r="14888" b="6011"/>
          <a:stretch/>
        </p:blipFill>
        <p:spPr bwMode="auto">
          <a:xfrm>
            <a:off x="6464594" y="946297"/>
            <a:ext cx="5497033" cy="327726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ousands of fMRI brain studies in doubt due to software flaws | New  Scientist">
            <a:extLst>
              <a:ext uri="{FF2B5EF4-FFF2-40B4-BE49-F238E27FC236}">
                <a16:creationId xmlns:a16="http://schemas.microsoft.com/office/drawing/2014/main" id="{D2AB7D90-DC6C-C0BF-78B7-D4D15EC212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36"/>
          <a:stretch/>
        </p:blipFill>
        <p:spPr bwMode="auto">
          <a:xfrm>
            <a:off x="6974959" y="4330342"/>
            <a:ext cx="4041257" cy="242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38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8620-A516-16BD-9353-4D28EFCAC585}"/>
              </a:ext>
            </a:extLst>
          </p:cNvPr>
          <p:cNvSpPr>
            <a:spLocks noGrp="1"/>
          </p:cNvSpPr>
          <p:nvPr>
            <p:ph type="title"/>
          </p:nvPr>
        </p:nvSpPr>
        <p:spPr/>
        <p:txBody>
          <a:bodyPr/>
          <a:lstStyle/>
          <a:p>
            <a:r>
              <a:rPr lang="en-US" dirty="0"/>
              <a:t>Progress so far: fMRI visual decoding</a:t>
            </a:r>
          </a:p>
        </p:txBody>
      </p:sp>
      <p:pic>
        <p:nvPicPr>
          <p:cNvPr id="7" name="fMRI_decoding">
            <a:hlinkClick r:id="" action="ppaction://media"/>
            <a:extLst>
              <a:ext uri="{FF2B5EF4-FFF2-40B4-BE49-F238E27FC236}">
                <a16:creationId xmlns:a16="http://schemas.microsoft.com/office/drawing/2014/main" id="{B0B7E86D-B814-F8E7-B402-C0F73D7A9B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10521" y="1143616"/>
            <a:ext cx="9370957" cy="5271265"/>
          </a:xfrm>
        </p:spPr>
      </p:pic>
      <p:pic>
        <p:nvPicPr>
          <p:cNvPr id="4098" name="Picture 2" descr="Image">
            <a:extLst>
              <a:ext uri="{FF2B5EF4-FFF2-40B4-BE49-F238E27FC236}">
                <a16:creationId xmlns:a16="http://schemas.microsoft.com/office/drawing/2014/main" id="{03E88DAD-000A-A888-0EB5-70CE891F4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427" y="-2221079"/>
            <a:ext cx="4462389" cy="2285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91696E-92E5-5651-70C8-5DE3A9864F96}"/>
              </a:ext>
            </a:extLst>
          </p:cNvPr>
          <p:cNvSpPr txBox="1"/>
          <p:nvPr/>
        </p:nvSpPr>
        <p:spPr>
          <a:xfrm>
            <a:off x="10434213" y="64009"/>
            <a:ext cx="1708168" cy="646331"/>
          </a:xfrm>
          <a:prstGeom prst="rect">
            <a:avLst/>
          </a:prstGeom>
          <a:noFill/>
        </p:spPr>
        <p:txBody>
          <a:bodyPr wrap="square" rtlCol="0">
            <a:spAutoFit/>
          </a:bodyPr>
          <a:lstStyle/>
          <a:p>
            <a:r>
              <a:rPr lang="en-US" dirty="0"/>
              <a:t>Nishimoto et al, Curr Biol 2012</a:t>
            </a:r>
          </a:p>
        </p:txBody>
      </p:sp>
    </p:spTree>
    <p:extLst>
      <p:ext uri="{BB962C8B-B14F-4D97-AF65-F5344CB8AC3E}">
        <p14:creationId xmlns:p14="http://schemas.microsoft.com/office/powerpoint/2010/main" val="379739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C105-EBDA-2FAC-8147-B00D4AB89540}"/>
              </a:ext>
            </a:extLst>
          </p:cNvPr>
          <p:cNvSpPr>
            <a:spLocks noGrp="1"/>
          </p:cNvSpPr>
          <p:nvPr>
            <p:ph type="title"/>
          </p:nvPr>
        </p:nvSpPr>
        <p:spPr/>
        <p:txBody>
          <a:bodyPr/>
          <a:lstStyle/>
          <a:p>
            <a:r>
              <a:rPr lang="en-US" dirty="0"/>
              <a:t>Progress so far: fMRI visual decoding</a:t>
            </a:r>
          </a:p>
        </p:txBody>
      </p:sp>
      <p:sp>
        <p:nvSpPr>
          <p:cNvPr id="4" name="TextBox 3">
            <a:extLst>
              <a:ext uri="{FF2B5EF4-FFF2-40B4-BE49-F238E27FC236}">
                <a16:creationId xmlns:a16="http://schemas.microsoft.com/office/drawing/2014/main" id="{C4E0DBE1-7D35-D8D5-9BAC-D2ED97C24FCC}"/>
              </a:ext>
            </a:extLst>
          </p:cNvPr>
          <p:cNvSpPr txBox="1"/>
          <p:nvPr/>
        </p:nvSpPr>
        <p:spPr>
          <a:xfrm>
            <a:off x="10434213" y="64009"/>
            <a:ext cx="1708168" cy="646331"/>
          </a:xfrm>
          <a:prstGeom prst="rect">
            <a:avLst/>
          </a:prstGeom>
          <a:noFill/>
        </p:spPr>
        <p:txBody>
          <a:bodyPr wrap="square" rtlCol="0">
            <a:spAutoFit/>
          </a:bodyPr>
          <a:lstStyle/>
          <a:p>
            <a:r>
              <a:rPr lang="en-US" dirty="0"/>
              <a:t>Takagi et al, CVPR 2023</a:t>
            </a:r>
          </a:p>
        </p:txBody>
      </p:sp>
      <p:pic>
        <p:nvPicPr>
          <p:cNvPr id="5122" name="Picture 2" descr="Image">
            <a:extLst>
              <a:ext uri="{FF2B5EF4-FFF2-40B4-BE49-F238E27FC236}">
                <a16:creationId xmlns:a16="http://schemas.microsoft.com/office/drawing/2014/main" id="{16E9554D-0D52-6BA1-A106-05A338C79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859" y="1318785"/>
            <a:ext cx="9319880" cy="477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604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B91-2DA1-DAD6-4F4D-680FFB25DEBF}"/>
              </a:ext>
            </a:extLst>
          </p:cNvPr>
          <p:cNvSpPr>
            <a:spLocks noGrp="1"/>
          </p:cNvSpPr>
          <p:nvPr>
            <p:ph type="title"/>
          </p:nvPr>
        </p:nvSpPr>
        <p:spPr/>
        <p:txBody>
          <a:bodyPr/>
          <a:lstStyle/>
          <a:p>
            <a:r>
              <a:rPr lang="en-US" dirty="0"/>
              <a:t>Conclusion + What is Next?</a:t>
            </a:r>
          </a:p>
        </p:txBody>
      </p:sp>
      <p:sp>
        <p:nvSpPr>
          <p:cNvPr id="3" name="Content Placeholder 2">
            <a:extLst>
              <a:ext uri="{FF2B5EF4-FFF2-40B4-BE49-F238E27FC236}">
                <a16:creationId xmlns:a16="http://schemas.microsoft.com/office/drawing/2014/main" id="{4DD2E225-25A1-BC5F-65D1-260576D411CB}"/>
              </a:ext>
            </a:extLst>
          </p:cNvPr>
          <p:cNvSpPr>
            <a:spLocks noGrp="1"/>
          </p:cNvSpPr>
          <p:nvPr>
            <p:ph idx="1"/>
          </p:nvPr>
        </p:nvSpPr>
        <p:spPr>
          <a:xfrm>
            <a:off x="104171" y="1041722"/>
            <a:ext cx="6541178" cy="5518566"/>
          </a:xfrm>
        </p:spPr>
        <p:txBody>
          <a:bodyPr>
            <a:normAutofit fontScale="92500" lnSpcReduction="10000"/>
          </a:bodyPr>
          <a:lstStyle/>
          <a:p>
            <a:r>
              <a:rPr lang="en-US" dirty="0"/>
              <a:t>MRI + AI technology is advancing at a rapid pace </a:t>
            </a:r>
          </a:p>
          <a:p>
            <a:r>
              <a:rPr lang="en-US" dirty="0"/>
              <a:t>Breakthroughs in disease diagnosis and characterization</a:t>
            </a:r>
          </a:p>
          <a:p>
            <a:r>
              <a:rPr lang="en-US" dirty="0"/>
              <a:t>Will play a crucial role in whole brain emulation, esp. calibration</a:t>
            </a:r>
          </a:p>
          <a:p>
            <a:r>
              <a:rPr lang="en-US" dirty="0"/>
              <a:t>More progress is needed for:</a:t>
            </a:r>
          </a:p>
          <a:p>
            <a:pPr lvl="1"/>
            <a:r>
              <a:rPr lang="en-US" dirty="0"/>
              <a:t>Better MRI hardware</a:t>
            </a:r>
          </a:p>
          <a:p>
            <a:pPr lvl="1"/>
            <a:r>
              <a:rPr lang="en-US" dirty="0"/>
              <a:t>Algorithms, AI, simulators for analysis</a:t>
            </a:r>
          </a:p>
          <a:p>
            <a:pPr lvl="1"/>
            <a:endParaRPr lang="en-US" dirty="0"/>
          </a:p>
          <a:p>
            <a:r>
              <a:rPr lang="en-US" dirty="0"/>
              <a:t>Revolution in brain-computer interfaces and whole brain emulation</a:t>
            </a:r>
          </a:p>
          <a:p>
            <a:pPr lvl="1"/>
            <a:r>
              <a:rPr lang="en-US" dirty="0"/>
              <a:t>Mind uploading</a:t>
            </a:r>
          </a:p>
          <a:p>
            <a:pPr lvl="1"/>
            <a:r>
              <a:rPr lang="en-US" dirty="0"/>
              <a:t>Digital avatars</a:t>
            </a:r>
          </a:p>
          <a:p>
            <a:pPr lvl="1"/>
            <a:r>
              <a:rPr lang="en-US" dirty="0"/>
              <a:t>Artificial consciousness</a:t>
            </a:r>
          </a:p>
          <a:p>
            <a:pPr lvl="1"/>
            <a:endParaRPr lang="en-US" dirty="0"/>
          </a:p>
          <a:p>
            <a:endParaRPr lang="en-US" dirty="0"/>
          </a:p>
        </p:txBody>
      </p:sp>
      <p:pic>
        <p:nvPicPr>
          <p:cNvPr id="6146" name="Picture 2" descr="Mind Uploading: putting your mind on a computer? For some it is possible">
            <a:extLst>
              <a:ext uri="{FF2B5EF4-FFF2-40B4-BE49-F238E27FC236}">
                <a16:creationId xmlns:a16="http://schemas.microsoft.com/office/drawing/2014/main" id="{4A6714C9-0400-1D95-6C3B-15F2AECB4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20" t="2861" r="17879" b="16167"/>
          <a:stretch/>
        </p:blipFill>
        <p:spPr bwMode="auto">
          <a:xfrm>
            <a:off x="6476971" y="2913321"/>
            <a:ext cx="5229475" cy="37619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w Artificial Intelligence is Changing Medical Imaging - Radius Staffing  Solutions">
            <a:extLst>
              <a:ext uri="{FF2B5EF4-FFF2-40B4-BE49-F238E27FC236}">
                <a16:creationId xmlns:a16="http://schemas.microsoft.com/office/drawing/2014/main" id="{28CE94F9-CEC2-66AE-E213-234946FC2B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570"/>
          <a:stretch/>
        </p:blipFill>
        <p:spPr bwMode="auto">
          <a:xfrm>
            <a:off x="6476972" y="935396"/>
            <a:ext cx="5229475" cy="1871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20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D1E7-B667-9650-6756-71076EE671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0D17FE-7955-9501-8E01-23A2BCBC5558}"/>
              </a:ext>
            </a:extLst>
          </p:cNvPr>
          <p:cNvSpPr>
            <a:spLocks noGrp="1"/>
          </p:cNvSpPr>
          <p:nvPr>
            <p:ph type="ctrTitle" idx="4294967295"/>
          </p:nvPr>
        </p:nvSpPr>
        <p:spPr>
          <a:xfrm>
            <a:off x="0" y="796925"/>
            <a:ext cx="5999163" cy="5715000"/>
          </a:xfrm>
        </p:spPr>
        <p:txBody>
          <a:bodyPr>
            <a:normAutofit/>
          </a:bodyPr>
          <a:lstStyle/>
          <a:p>
            <a:pPr algn="ctr"/>
            <a:r>
              <a:rPr lang="en-US" sz="5000" dirty="0"/>
              <a:t>Part 1</a:t>
            </a:r>
            <a:br>
              <a:rPr lang="en-US" sz="5000" dirty="0"/>
            </a:br>
            <a:br>
              <a:rPr lang="en-US" sz="5000" dirty="0"/>
            </a:br>
            <a:r>
              <a:rPr lang="en-US" sz="5000" dirty="0"/>
              <a:t> Why MRI simulators?</a:t>
            </a:r>
          </a:p>
        </p:txBody>
      </p:sp>
      <p:pic>
        <p:nvPicPr>
          <p:cNvPr id="1026" name="Picture 2" descr="New study shows targeted brain stimulation can block traumatic memory  consolidation">
            <a:extLst>
              <a:ext uri="{FF2B5EF4-FFF2-40B4-BE49-F238E27FC236}">
                <a16:creationId xmlns:a16="http://schemas.microsoft.com/office/drawing/2014/main" id="{504C74F4-6498-BD16-5B2F-FBB9CF1ED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382" y="0"/>
            <a:ext cx="6095618" cy="30478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Study Physics? | American Physical Society">
            <a:extLst>
              <a:ext uri="{FF2B5EF4-FFF2-40B4-BE49-F238E27FC236}">
                <a16:creationId xmlns:a16="http://schemas.microsoft.com/office/drawing/2014/main" id="{2E2A8EA3-641A-C5FB-D53B-5F50D7A53B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17" b="4874"/>
          <a:stretch/>
        </p:blipFill>
        <p:spPr bwMode="auto">
          <a:xfrm>
            <a:off x="6096001" y="3047809"/>
            <a:ext cx="6096000" cy="381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525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1F3AB-2308-2DC2-F2E2-624D563D1E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05610-F952-E894-F1BA-B4F7C72725D8}"/>
              </a:ext>
            </a:extLst>
          </p:cNvPr>
          <p:cNvSpPr>
            <a:spLocks noGrp="1"/>
          </p:cNvSpPr>
          <p:nvPr>
            <p:ph type="title"/>
          </p:nvPr>
        </p:nvSpPr>
        <p:spPr/>
        <p:txBody>
          <a:bodyPr>
            <a:normAutofit/>
          </a:bodyPr>
          <a:lstStyle/>
          <a:p>
            <a:r>
              <a:rPr lang="en-US" dirty="0"/>
              <a:t>The dream of Brain Magnetic Resonance Imaging</a:t>
            </a:r>
          </a:p>
        </p:txBody>
      </p:sp>
      <p:sp>
        <p:nvSpPr>
          <p:cNvPr id="3" name="Content Placeholder 2">
            <a:extLst>
              <a:ext uri="{FF2B5EF4-FFF2-40B4-BE49-F238E27FC236}">
                <a16:creationId xmlns:a16="http://schemas.microsoft.com/office/drawing/2014/main" id="{E8664910-42E9-2684-5F14-8B04DDB7FB71}"/>
              </a:ext>
            </a:extLst>
          </p:cNvPr>
          <p:cNvSpPr>
            <a:spLocks noGrp="1"/>
          </p:cNvSpPr>
          <p:nvPr>
            <p:ph idx="1"/>
          </p:nvPr>
        </p:nvSpPr>
        <p:spPr>
          <a:xfrm>
            <a:off x="104171" y="1041722"/>
            <a:ext cx="6545107" cy="5135241"/>
          </a:xfrm>
        </p:spPr>
        <p:txBody>
          <a:bodyPr>
            <a:normAutofit/>
          </a:bodyPr>
          <a:lstStyle/>
          <a:p>
            <a:r>
              <a:rPr lang="en-US" dirty="0"/>
              <a:t>See inside the brain, map and measure every neuron</a:t>
            </a:r>
          </a:p>
          <a:p>
            <a:pPr lvl="1"/>
            <a:r>
              <a:rPr lang="en-US" sz="2000" dirty="0"/>
              <a:t>Like histology, but </a:t>
            </a:r>
            <a:r>
              <a:rPr lang="en-US" sz="2000" i="1" dirty="0"/>
              <a:t>in-vivo!</a:t>
            </a:r>
          </a:p>
          <a:p>
            <a:endParaRPr lang="en-US" dirty="0"/>
          </a:p>
          <a:p>
            <a:endParaRPr lang="en-US" dirty="0"/>
          </a:p>
          <a:p>
            <a:endParaRPr lang="en-US" dirty="0"/>
          </a:p>
          <a:p>
            <a:pPr lvl="1"/>
            <a:endParaRPr lang="en-US" dirty="0"/>
          </a:p>
          <a:p>
            <a:pPr marL="0" indent="0">
              <a:buNone/>
            </a:pPr>
            <a:endParaRPr lang="en-US" dirty="0"/>
          </a:p>
        </p:txBody>
      </p:sp>
      <p:pic>
        <p:nvPicPr>
          <p:cNvPr id="1026" name="Picture 2" descr="Explainer: What is a neuron?">
            <a:extLst>
              <a:ext uri="{FF2B5EF4-FFF2-40B4-BE49-F238E27FC236}">
                <a16:creationId xmlns:a16="http://schemas.microsoft.com/office/drawing/2014/main" id="{92DCD613-B548-6FD3-7421-D78DDB401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6295" y="934893"/>
            <a:ext cx="4663299" cy="2621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me regions of your brain can communicate faster as you age | New Scientist">
            <a:extLst>
              <a:ext uri="{FF2B5EF4-FFF2-40B4-BE49-F238E27FC236}">
                <a16:creationId xmlns:a16="http://schemas.microsoft.com/office/drawing/2014/main" id="{768E4D98-B4B5-3D05-9E1A-4FC22C5304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14" b="10080"/>
          <a:stretch/>
        </p:blipFill>
        <p:spPr bwMode="auto">
          <a:xfrm>
            <a:off x="7198240" y="3626122"/>
            <a:ext cx="4548189" cy="31749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rvous system histology Flashcards | Quizlet">
            <a:extLst>
              <a:ext uri="{FF2B5EF4-FFF2-40B4-BE49-F238E27FC236}">
                <a16:creationId xmlns:a16="http://schemas.microsoft.com/office/drawing/2014/main" id="{47C09DEE-EEC0-8B27-51F2-19B9223BE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38" y="2460490"/>
            <a:ext cx="5809422" cy="420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970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B981-E008-E098-4590-17C491F0019F}"/>
              </a:ext>
            </a:extLst>
          </p:cNvPr>
          <p:cNvSpPr>
            <a:spLocks noGrp="1"/>
          </p:cNvSpPr>
          <p:nvPr>
            <p:ph type="title"/>
          </p:nvPr>
        </p:nvSpPr>
        <p:spPr/>
        <p:txBody>
          <a:bodyPr/>
          <a:lstStyle/>
          <a:p>
            <a:r>
              <a:rPr lang="en-US" dirty="0"/>
              <a:t>The dream of Brain Magnetic Resonance Imaging</a:t>
            </a:r>
          </a:p>
        </p:txBody>
      </p:sp>
      <p:sp>
        <p:nvSpPr>
          <p:cNvPr id="3" name="Content Placeholder 2">
            <a:extLst>
              <a:ext uri="{FF2B5EF4-FFF2-40B4-BE49-F238E27FC236}">
                <a16:creationId xmlns:a16="http://schemas.microsoft.com/office/drawing/2014/main" id="{040A5C46-38B0-C960-BD34-038365FF8235}"/>
              </a:ext>
            </a:extLst>
          </p:cNvPr>
          <p:cNvSpPr>
            <a:spLocks noGrp="1"/>
          </p:cNvSpPr>
          <p:nvPr>
            <p:ph idx="1"/>
          </p:nvPr>
        </p:nvSpPr>
        <p:spPr>
          <a:xfrm>
            <a:off x="104171" y="1041722"/>
            <a:ext cx="6545107" cy="5135241"/>
          </a:xfrm>
        </p:spPr>
        <p:txBody>
          <a:bodyPr>
            <a:normAutofit/>
          </a:bodyPr>
          <a:lstStyle/>
          <a:p>
            <a:r>
              <a:rPr lang="en-US" dirty="0"/>
              <a:t>Detect sophisticated disease biomarkers at different scales</a:t>
            </a:r>
          </a:p>
          <a:p>
            <a:pPr lvl="1"/>
            <a:r>
              <a:rPr lang="en-US" dirty="0"/>
              <a:t>High-level: subtle boundaries between structures, sub-structures, cortical layers, …</a:t>
            </a:r>
          </a:p>
          <a:p>
            <a:pPr lvl="1"/>
            <a:r>
              <a:rPr lang="en-US" dirty="0"/>
              <a:t>Low-level: De-myelination, axonal degeneration, </a:t>
            </a:r>
          </a:p>
          <a:p>
            <a:pPr lvl="1"/>
            <a:r>
              <a:rPr lang="en-US" dirty="0"/>
              <a:t>Detailed mapping of </a:t>
            </a:r>
            <a:r>
              <a:rPr lang="en-US" dirty="0" err="1"/>
              <a:t>tumour</a:t>
            </a:r>
            <a:r>
              <a:rPr lang="en-US" dirty="0"/>
              <a:t> macro-/micro-environments</a:t>
            </a:r>
          </a:p>
          <a:p>
            <a:pPr lvl="1"/>
            <a:r>
              <a:rPr lang="en-US" dirty="0"/>
              <a:t>Direct, noise-free measures of functional activity</a:t>
            </a:r>
          </a:p>
          <a:p>
            <a:pPr lvl="1"/>
            <a:endParaRPr lang="en-US" dirty="0"/>
          </a:p>
          <a:p>
            <a:pPr marL="0" indent="0">
              <a:buNone/>
            </a:pPr>
            <a:endParaRPr lang="en-US" dirty="0"/>
          </a:p>
        </p:txBody>
      </p:sp>
      <p:pic>
        <p:nvPicPr>
          <p:cNvPr id="1030" name="Picture 6" descr="Cancers | Free Full-Text | The Tumor Microenvironment of Medulloblastoma:  An Intricate Multicellular Network with Therapeutic Potential">
            <a:extLst>
              <a:ext uri="{FF2B5EF4-FFF2-40B4-BE49-F238E27FC236}">
                <a16:creationId xmlns:a16="http://schemas.microsoft.com/office/drawing/2014/main" id="{0E09B967-8D32-2AA3-2755-D8AEF1522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782" y="2617084"/>
            <a:ext cx="4814725" cy="39937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igh-field MRI of brain cortical substructure based on signal phase | PNAS">
            <a:extLst>
              <a:ext uri="{FF2B5EF4-FFF2-40B4-BE49-F238E27FC236}">
                <a16:creationId xmlns:a16="http://schemas.microsoft.com/office/drawing/2014/main" id="{27D47D12-6430-958B-58F6-2D766C98A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852" t="11490" r="23581"/>
          <a:stretch/>
        </p:blipFill>
        <p:spPr bwMode="auto">
          <a:xfrm>
            <a:off x="9845205" y="64009"/>
            <a:ext cx="1847114" cy="24563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ignal quality as Achilles' heel of graph theory in functional magnetic  resonance imaging in multiple sclerosis | Scientific Reports">
            <a:extLst>
              <a:ext uri="{FF2B5EF4-FFF2-40B4-BE49-F238E27FC236}">
                <a16:creationId xmlns:a16="http://schemas.microsoft.com/office/drawing/2014/main" id="{75FE345C-F52C-4711-E541-0FCEEE40C0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087"/>
          <a:stretch/>
        </p:blipFill>
        <p:spPr bwMode="auto">
          <a:xfrm>
            <a:off x="2065118" y="4613974"/>
            <a:ext cx="4040525" cy="20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66F3-72F8-6448-7D28-F6A47D50A460}"/>
              </a:ext>
            </a:extLst>
          </p:cNvPr>
          <p:cNvSpPr>
            <a:spLocks noGrp="1"/>
          </p:cNvSpPr>
          <p:nvPr>
            <p:ph type="title"/>
          </p:nvPr>
        </p:nvSpPr>
        <p:spPr/>
        <p:txBody>
          <a:bodyPr>
            <a:normAutofit fontScale="90000"/>
          </a:bodyPr>
          <a:lstStyle/>
          <a:p>
            <a:r>
              <a:rPr lang="en-US" dirty="0"/>
              <a:t>Supervised NN reconstruction of brain structure and function is difficult</a:t>
            </a:r>
          </a:p>
        </p:txBody>
      </p:sp>
      <p:pic>
        <p:nvPicPr>
          <p:cNvPr id="7" name="Picture 6" descr="A diagram of a diagram of a structure&#10;&#10;AI-generated content may be incorrect.">
            <a:extLst>
              <a:ext uri="{FF2B5EF4-FFF2-40B4-BE49-F238E27FC236}">
                <a16:creationId xmlns:a16="http://schemas.microsoft.com/office/drawing/2014/main" id="{AC7DD35F-D09A-D149-82D6-2CC053F852C2}"/>
              </a:ext>
            </a:extLst>
          </p:cNvPr>
          <p:cNvPicPr>
            <a:picLocks noChangeAspect="1"/>
          </p:cNvPicPr>
          <p:nvPr/>
        </p:nvPicPr>
        <p:blipFill>
          <a:blip r:embed="rId2"/>
          <a:stretch>
            <a:fillRect/>
          </a:stretch>
        </p:blipFill>
        <p:spPr>
          <a:xfrm>
            <a:off x="7369285" y="1003300"/>
            <a:ext cx="4432300" cy="2425700"/>
          </a:xfrm>
          <a:prstGeom prst="rect">
            <a:avLst/>
          </a:prstGeom>
        </p:spPr>
      </p:pic>
      <p:sp>
        <p:nvSpPr>
          <p:cNvPr id="9" name="Content Placeholder 8">
            <a:extLst>
              <a:ext uri="{FF2B5EF4-FFF2-40B4-BE49-F238E27FC236}">
                <a16:creationId xmlns:a16="http://schemas.microsoft.com/office/drawing/2014/main" id="{5D802FCB-B627-3905-67CF-7EB5891282E5}"/>
              </a:ext>
            </a:extLst>
          </p:cNvPr>
          <p:cNvSpPr>
            <a:spLocks noGrp="1"/>
          </p:cNvSpPr>
          <p:nvPr>
            <p:ph idx="1"/>
          </p:nvPr>
        </p:nvSpPr>
        <p:spPr>
          <a:xfrm>
            <a:off x="104171" y="1041722"/>
            <a:ext cx="5308657" cy="5135241"/>
          </a:xfrm>
        </p:spPr>
        <p:txBody>
          <a:bodyPr>
            <a:normAutofit fontScale="85000" lnSpcReduction="20000"/>
          </a:bodyPr>
          <a:lstStyle/>
          <a:p>
            <a:r>
              <a:rPr lang="en-US" dirty="0"/>
              <a:t>Reconstruction with supervised neural nets (e.g. AUTOMAP) requires </a:t>
            </a:r>
            <a:r>
              <a:rPr lang="en-US" b="1" dirty="0"/>
              <a:t>lots</a:t>
            </a:r>
            <a:r>
              <a:rPr lang="en-US" dirty="0"/>
              <a:t> of input scans</a:t>
            </a:r>
          </a:p>
          <a:p>
            <a:endParaRPr lang="en-US" dirty="0"/>
          </a:p>
          <a:p>
            <a:r>
              <a:rPr lang="en-US" dirty="0"/>
              <a:t>Lack of strong inductive biases makes ill-posed reconstructions difficult</a:t>
            </a:r>
          </a:p>
          <a:p>
            <a:endParaRPr lang="en-US" dirty="0"/>
          </a:p>
          <a:p>
            <a:r>
              <a:rPr lang="en-US" dirty="0"/>
              <a:t>Distribution shifts </a:t>
            </a:r>
            <a:r>
              <a:rPr lang="en-US" dirty="0">
                <a:solidFill>
                  <a:srgbClr val="FF0000"/>
                </a:solidFill>
              </a:rPr>
              <a:t>cannot</a:t>
            </a:r>
            <a:r>
              <a:rPr lang="en-US" dirty="0"/>
              <a:t> be modelled easily:</a:t>
            </a:r>
          </a:p>
          <a:p>
            <a:pPr lvl="1"/>
            <a:r>
              <a:rPr lang="el-GR" b="0" i="0" dirty="0">
                <a:solidFill>
                  <a:srgbClr val="1F1F1F"/>
                </a:solidFill>
                <a:effectLst/>
                <a:latin typeface="Google Sans"/>
              </a:rPr>
              <a:t>Δ</a:t>
            </a:r>
            <a:r>
              <a:rPr lang="en-US" b="0" i="0" dirty="0">
                <a:solidFill>
                  <a:srgbClr val="1F1F1F"/>
                </a:solidFill>
                <a:effectLst/>
                <a:latin typeface="Google Sans"/>
              </a:rPr>
              <a:t> </a:t>
            </a:r>
            <a:r>
              <a:rPr lang="en-US" dirty="0"/>
              <a:t>MRI sequence</a:t>
            </a:r>
          </a:p>
          <a:p>
            <a:pPr lvl="1"/>
            <a:r>
              <a:rPr lang="el-GR" b="0" i="0" dirty="0">
                <a:solidFill>
                  <a:srgbClr val="1F1F1F"/>
                </a:solidFill>
                <a:effectLst/>
                <a:latin typeface="Google Sans"/>
              </a:rPr>
              <a:t>Δ</a:t>
            </a:r>
            <a:r>
              <a:rPr lang="en-US" b="0" i="0" dirty="0">
                <a:solidFill>
                  <a:srgbClr val="1F1F1F"/>
                </a:solidFill>
                <a:effectLst/>
                <a:latin typeface="Google Sans"/>
              </a:rPr>
              <a:t> </a:t>
            </a:r>
            <a:r>
              <a:rPr lang="en-US" dirty="0"/>
              <a:t>anatomy</a:t>
            </a:r>
          </a:p>
          <a:p>
            <a:pPr lvl="1"/>
            <a:r>
              <a:rPr lang="el-GR" b="0" i="0" dirty="0">
                <a:solidFill>
                  <a:srgbClr val="1F1F1F"/>
                </a:solidFill>
                <a:effectLst/>
                <a:latin typeface="Google Sans"/>
              </a:rPr>
              <a:t>Δ</a:t>
            </a:r>
            <a:r>
              <a:rPr lang="en-US" b="0" i="0" dirty="0">
                <a:solidFill>
                  <a:srgbClr val="1F1F1F"/>
                </a:solidFill>
                <a:effectLst/>
                <a:latin typeface="Google Sans"/>
              </a:rPr>
              <a:t> noise model</a:t>
            </a:r>
          </a:p>
          <a:p>
            <a:pPr lvl="1"/>
            <a:r>
              <a:rPr lang="el-GR" b="0" i="0" dirty="0">
                <a:solidFill>
                  <a:srgbClr val="1F1F1F"/>
                </a:solidFill>
                <a:effectLst/>
                <a:latin typeface="Google Sans"/>
              </a:rPr>
              <a:t>Δ</a:t>
            </a:r>
            <a:r>
              <a:rPr lang="en-US" b="0" i="0" dirty="0">
                <a:solidFill>
                  <a:srgbClr val="1F1F1F"/>
                </a:solidFill>
                <a:effectLst/>
                <a:latin typeface="Google Sans"/>
              </a:rPr>
              <a:t> motion</a:t>
            </a:r>
            <a:endParaRPr lang="en-US" dirty="0"/>
          </a:p>
          <a:p>
            <a:endParaRPr lang="en-US" dirty="0"/>
          </a:p>
          <a:p>
            <a:r>
              <a:rPr lang="en-US" dirty="0"/>
              <a:t>MRI sequences cannot be optimized</a:t>
            </a:r>
          </a:p>
          <a:p>
            <a:endParaRPr lang="en-US" dirty="0"/>
          </a:p>
          <a:p>
            <a:endParaRPr lang="en-US" dirty="0"/>
          </a:p>
        </p:txBody>
      </p:sp>
      <p:pic>
        <p:nvPicPr>
          <p:cNvPr id="11" name="Picture 10" descr="A black and red dotted logo&#10;&#10;AI-generated content may be incorrect.">
            <a:extLst>
              <a:ext uri="{FF2B5EF4-FFF2-40B4-BE49-F238E27FC236}">
                <a16:creationId xmlns:a16="http://schemas.microsoft.com/office/drawing/2014/main" id="{A2CF4863-0926-CFB9-735C-6D58A4BC31C8}"/>
              </a:ext>
            </a:extLst>
          </p:cNvPr>
          <p:cNvPicPr>
            <a:picLocks noChangeAspect="1"/>
          </p:cNvPicPr>
          <p:nvPr/>
        </p:nvPicPr>
        <p:blipFill>
          <a:blip r:embed="rId3"/>
          <a:stretch>
            <a:fillRect/>
          </a:stretch>
        </p:blipFill>
        <p:spPr>
          <a:xfrm>
            <a:off x="5540485" y="2482850"/>
            <a:ext cx="1828800" cy="1892300"/>
          </a:xfrm>
          <a:prstGeom prst="rect">
            <a:avLst/>
          </a:prstGeom>
        </p:spPr>
      </p:pic>
      <p:pic>
        <p:nvPicPr>
          <p:cNvPr id="1026" name="Picture 2" descr="images (273×185)">
            <a:extLst>
              <a:ext uri="{FF2B5EF4-FFF2-40B4-BE49-F238E27FC236}">
                <a16:creationId xmlns:a16="http://schemas.microsoft.com/office/drawing/2014/main" id="{CA366453-7649-EBD4-E839-F537AB9FC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5508" y="4178743"/>
            <a:ext cx="3467100" cy="234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320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D96E80-EB4C-92D1-8FE0-22CE61ADC466}"/>
              </a:ext>
            </a:extLst>
          </p:cNvPr>
          <p:cNvSpPr txBox="1"/>
          <p:nvPr/>
        </p:nvSpPr>
        <p:spPr>
          <a:xfrm>
            <a:off x="187036" y="1226127"/>
            <a:ext cx="6213764" cy="5262979"/>
          </a:xfrm>
          <a:prstGeom prst="rect">
            <a:avLst/>
          </a:prstGeom>
          <a:noFill/>
        </p:spPr>
        <p:txBody>
          <a:bodyPr wrap="square" rtlCol="0">
            <a:spAutoFit/>
          </a:bodyPr>
          <a:lstStyle/>
          <a:p>
            <a:pPr marL="285750" indent="-285750">
              <a:buFontTx/>
              <a:buChar char="-"/>
            </a:pPr>
            <a:r>
              <a:rPr lang="en-US" sz="2400" dirty="0"/>
              <a:t>Voxel magnetization is modelled in a Fourier F basis:</a:t>
            </a:r>
          </a:p>
          <a:p>
            <a:pPr marL="285750" indent="-285750">
              <a:buFontTx/>
              <a:buChar char="-"/>
            </a:pPr>
            <a:endParaRPr lang="en-US" sz="2400" dirty="0"/>
          </a:p>
          <a:p>
            <a:pPr marL="285750" indent="-285750">
              <a:buFontTx/>
              <a:buChar char="-"/>
            </a:pPr>
            <a:endParaRPr lang="en-US" sz="2400" dirty="0"/>
          </a:p>
          <a:p>
            <a:pPr marL="285750" indent="-285750">
              <a:buFontTx/>
              <a:buChar char="-"/>
            </a:pPr>
            <a:endParaRPr lang="en-US" sz="2400" dirty="0"/>
          </a:p>
          <a:p>
            <a:pPr marL="285750" indent="-285750">
              <a:buFontTx/>
              <a:buChar char="-"/>
            </a:pPr>
            <a:endParaRPr lang="en-US" sz="2400" dirty="0"/>
          </a:p>
          <a:p>
            <a:endParaRPr lang="en-US" sz="2400" dirty="0"/>
          </a:p>
          <a:p>
            <a:pPr marL="285750" indent="-285750">
              <a:buFontTx/>
              <a:buChar char="-"/>
            </a:pPr>
            <a:r>
              <a:rPr lang="en-US" sz="2400" dirty="0"/>
              <a:t>Each operation is modelled as a matrix operation:</a:t>
            </a:r>
          </a:p>
          <a:p>
            <a:pPr marL="742950" lvl="1" indent="-285750">
              <a:buFontTx/>
              <a:buChar char="-"/>
            </a:pPr>
            <a:r>
              <a:rPr lang="en-US" sz="2400" dirty="0"/>
              <a:t>Spin precession:</a:t>
            </a:r>
          </a:p>
          <a:p>
            <a:pPr marL="742950" lvl="1" indent="-285750">
              <a:buFontTx/>
              <a:buChar char="-"/>
            </a:pPr>
            <a:endParaRPr lang="en-US" sz="2400" dirty="0"/>
          </a:p>
          <a:p>
            <a:pPr marL="742950" lvl="1" indent="-285750">
              <a:buFontTx/>
              <a:buChar char="-"/>
            </a:pPr>
            <a:r>
              <a:rPr lang="en-US" sz="2400" dirty="0"/>
              <a:t>RF pulse:</a:t>
            </a:r>
          </a:p>
          <a:p>
            <a:pPr lvl="1"/>
            <a:endParaRPr lang="en-US" sz="2400" dirty="0"/>
          </a:p>
          <a:p>
            <a:pPr marL="742950" lvl="1" indent="-285750">
              <a:buFontTx/>
              <a:buChar char="-"/>
            </a:pPr>
            <a:r>
              <a:rPr lang="en-US" sz="2400" dirty="0"/>
              <a:t>Gradients: shifts in matrix rows/columns</a:t>
            </a:r>
          </a:p>
        </p:txBody>
      </p:sp>
      <p:sp>
        <p:nvSpPr>
          <p:cNvPr id="2" name="Title 1">
            <a:extLst>
              <a:ext uri="{FF2B5EF4-FFF2-40B4-BE49-F238E27FC236}">
                <a16:creationId xmlns:a16="http://schemas.microsoft.com/office/drawing/2014/main" id="{7597F1FC-5BC6-DF28-3500-D933047EE9DA}"/>
              </a:ext>
            </a:extLst>
          </p:cNvPr>
          <p:cNvSpPr>
            <a:spLocks noGrp="1"/>
          </p:cNvSpPr>
          <p:nvPr>
            <p:ph type="title"/>
          </p:nvPr>
        </p:nvSpPr>
        <p:spPr/>
        <p:txBody>
          <a:bodyPr>
            <a:normAutofit/>
          </a:bodyPr>
          <a:lstStyle/>
          <a:p>
            <a:r>
              <a:rPr lang="en-US" sz="3200" dirty="0"/>
              <a:t>MRI Simulators help by offering strong physics-based inductive biases</a:t>
            </a:r>
          </a:p>
        </p:txBody>
      </p:sp>
      <p:pic>
        <p:nvPicPr>
          <p:cNvPr id="5" name="Content Placeholder 4">
            <a:extLst>
              <a:ext uri="{FF2B5EF4-FFF2-40B4-BE49-F238E27FC236}">
                <a16:creationId xmlns:a16="http://schemas.microsoft.com/office/drawing/2014/main" id="{ECC64D94-3CCE-C8F1-C67A-C6D81488040C}"/>
              </a:ext>
            </a:extLst>
          </p:cNvPr>
          <p:cNvPicPr>
            <a:picLocks noGrp="1" noChangeAspect="1"/>
          </p:cNvPicPr>
          <p:nvPr>
            <p:ph idx="1"/>
          </p:nvPr>
        </p:nvPicPr>
        <p:blipFill>
          <a:blip r:embed="rId2"/>
          <a:stretch>
            <a:fillRect/>
          </a:stretch>
        </p:blipFill>
        <p:spPr>
          <a:xfrm>
            <a:off x="6467969" y="1020129"/>
            <a:ext cx="5639148" cy="4583388"/>
          </a:xfrm>
        </p:spPr>
      </p:pic>
      <p:pic>
        <p:nvPicPr>
          <p:cNvPr id="7" name="Picture 6" descr="A group of mathematical equations&#10;&#10;AI-generated content may be incorrect.">
            <a:extLst>
              <a:ext uri="{FF2B5EF4-FFF2-40B4-BE49-F238E27FC236}">
                <a16:creationId xmlns:a16="http://schemas.microsoft.com/office/drawing/2014/main" id="{0A4E4879-6B28-221E-A5CD-A90F69C2CAEE}"/>
              </a:ext>
            </a:extLst>
          </p:cNvPr>
          <p:cNvPicPr>
            <a:picLocks noChangeAspect="1"/>
          </p:cNvPicPr>
          <p:nvPr/>
        </p:nvPicPr>
        <p:blipFill>
          <a:blip r:embed="rId3"/>
          <a:stretch>
            <a:fillRect/>
          </a:stretch>
        </p:blipFill>
        <p:spPr>
          <a:xfrm>
            <a:off x="193793" y="1937195"/>
            <a:ext cx="5803900" cy="1701800"/>
          </a:xfrm>
          <a:prstGeom prst="rect">
            <a:avLst/>
          </a:prstGeom>
        </p:spPr>
      </p:pic>
      <p:pic>
        <p:nvPicPr>
          <p:cNvPr id="9" name="Picture 8" descr="A mathematical equation with numbers and symbols&#10;&#10;AI-generated content may be incorrect.">
            <a:extLst>
              <a:ext uri="{FF2B5EF4-FFF2-40B4-BE49-F238E27FC236}">
                <a16:creationId xmlns:a16="http://schemas.microsoft.com/office/drawing/2014/main" id="{BF1DBA6F-D727-6A40-203A-BB7D095E015A}"/>
              </a:ext>
            </a:extLst>
          </p:cNvPr>
          <p:cNvPicPr>
            <a:picLocks noChangeAspect="1"/>
          </p:cNvPicPr>
          <p:nvPr/>
        </p:nvPicPr>
        <p:blipFill>
          <a:blip r:embed="rId4"/>
          <a:stretch>
            <a:fillRect/>
          </a:stretch>
        </p:blipFill>
        <p:spPr>
          <a:xfrm>
            <a:off x="3152775" y="4127591"/>
            <a:ext cx="2952868" cy="1059045"/>
          </a:xfrm>
          <a:prstGeom prst="rect">
            <a:avLst/>
          </a:prstGeom>
        </p:spPr>
      </p:pic>
      <p:pic>
        <p:nvPicPr>
          <p:cNvPr id="12" name="Picture 11" descr="A math equations and formulas&#10;&#10;AI-generated content may be incorrect.">
            <a:extLst>
              <a:ext uri="{FF2B5EF4-FFF2-40B4-BE49-F238E27FC236}">
                <a16:creationId xmlns:a16="http://schemas.microsoft.com/office/drawing/2014/main" id="{A3682B72-1C47-919E-D64F-A74DAA7727B8}"/>
              </a:ext>
            </a:extLst>
          </p:cNvPr>
          <p:cNvPicPr>
            <a:picLocks noChangeAspect="1"/>
          </p:cNvPicPr>
          <p:nvPr/>
        </p:nvPicPr>
        <p:blipFill>
          <a:blip r:embed="rId5"/>
          <a:stretch>
            <a:fillRect/>
          </a:stretch>
        </p:blipFill>
        <p:spPr>
          <a:xfrm>
            <a:off x="2268146" y="5043421"/>
            <a:ext cx="4218803" cy="794450"/>
          </a:xfrm>
          <a:prstGeom prst="rect">
            <a:avLst/>
          </a:prstGeom>
        </p:spPr>
      </p:pic>
    </p:spTree>
    <p:extLst>
      <p:ext uri="{BB962C8B-B14F-4D97-AF65-F5344CB8AC3E}">
        <p14:creationId xmlns:p14="http://schemas.microsoft.com/office/powerpoint/2010/main" val="257436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DC9CC-7E39-833F-0918-E3AC5EED2FC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2C9B778-F408-6B5C-DB45-88F38CAB8295}"/>
              </a:ext>
            </a:extLst>
          </p:cNvPr>
          <p:cNvSpPr txBox="1"/>
          <p:nvPr/>
        </p:nvSpPr>
        <p:spPr>
          <a:xfrm>
            <a:off x="187036" y="1226127"/>
            <a:ext cx="6213764" cy="4524315"/>
          </a:xfrm>
          <a:prstGeom prst="rect">
            <a:avLst/>
          </a:prstGeom>
          <a:noFill/>
        </p:spPr>
        <p:txBody>
          <a:bodyPr wrap="square" rtlCol="0">
            <a:spAutoFit/>
          </a:bodyPr>
          <a:lstStyle/>
          <a:p>
            <a:pPr marL="457200" indent="-457200">
              <a:buFont typeface="+mj-lt"/>
              <a:buAutoNum type="arabicPeriod"/>
            </a:pPr>
            <a:r>
              <a:rPr lang="en-US" sz="2400" dirty="0"/>
              <a:t>Simulate any MRI sequence</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Generate an infinite amount of data of any contrast given any anatomical image as input</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Infer digital twins of the brain that are given as input to the simulator</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Optimize the MRI sequence</a:t>
            </a:r>
          </a:p>
        </p:txBody>
      </p:sp>
      <p:sp>
        <p:nvSpPr>
          <p:cNvPr id="2" name="Title 1">
            <a:extLst>
              <a:ext uri="{FF2B5EF4-FFF2-40B4-BE49-F238E27FC236}">
                <a16:creationId xmlns:a16="http://schemas.microsoft.com/office/drawing/2014/main" id="{9CA56E32-389A-E3B7-F29F-E821E29098FB}"/>
              </a:ext>
            </a:extLst>
          </p:cNvPr>
          <p:cNvSpPr>
            <a:spLocks noGrp="1"/>
          </p:cNvSpPr>
          <p:nvPr>
            <p:ph type="title"/>
          </p:nvPr>
        </p:nvSpPr>
        <p:spPr/>
        <p:txBody>
          <a:bodyPr>
            <a:normAutofit/>
          </a:bodyPr>
          <a:lstStyle/>
          <a:p>
            <a:r>
              <a:rPr lang="en-US" dirty="0"/>
              <a:t>How are MRI simulators helpful?</a:t>
            </a:r>
          </a:p>
        </p:txBody>
      </p:sp>
      <p:pic>
        <p:nvPicPr>
          <p:cNvPr id="5" name="Content Placeholder 4">
            <a:extLst>
              <a:ext uri="{FF2B5EF4-FFF2-40B4-BE49-F238E27FC236}">
                <a16:creationId xmlns:a16="http://schemas.microsoft.com/office/drawing/2014/main" id="{F29E6C08-366A-6C23-A436-4F01DFB010AA}"/>
              </a:ext>
            </a:extLst>
          </p:cNvPr>
          <p:cNvPicPr>
            <a:picLocks noGrp="1" noChangeAspect="1"/>
          </p:cNvPicPr>
          <p:nvPr>
            <p:ph idx="1"/>
          </p:nvPr>
        </p:nvPicPr>
        <p:blipFill>
          <a:blip r:embed="rId2"/>
          <a:stretch>
            <a:fillRect/>
          </a:stretch>
        </p:blipFill>
        <p:spPr>
          <a:xfrm>
            <a:off x="6467969" y="1020129"/>
            <a:ext cx="5639148" cy="4583388"/>
          </a:xfrm>
        </p:spPr>
      </p:pic>
    </p:spTree>
    <p:extLst>
      <p:ext uri="{BB962C8B-B14F-4D97-AF65-F5344CB8AC3E}">
        <p14:creationId xmlns:p14="http://schemas.microsoft.com/office/powerpoint/2010/main" val="505816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8B87E-5A06-ADA4-1FE1-4D6844DF62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6A0378-7A0F-B980-67BF-DE03CCC379D5}"/>
              </a:ext>
            </a:extLst>
          </p:cNvPr>
          <p:cNvSpPr>
            <a:spLocks noGrp="1"/>
          </p:cNvSpPr>
          <p:nvPr>
            <p:ph type="ctrTitle" idx="4294967295"/>
          </p:nvPr>
        </p:nvSpPr>
        <p:spPr>
          <a:xfrm>
            <a:off x="1" y="796925"/>
            <a:ext cx="5071730" cy="5715000"/>
          </a:xfrm>
        </p:spPr>
        <p:txBody>
          <a:bodyPr>
            <a:normAutofit/>
          </a:bodyPr>
          <a:lstStyle/>
          <a:p>
            <a:pPr algn="ctr"/>
            <a:r>
              <a:rPr lang="en-US" sz="5000" dirty="0"/>
              <a:t>Part 2 </a:t>
            </a:r>
            <a:br>
              <a:rPr lang="en-US" sz="5000" dirty="0"/>
            </a:br>
            <a:br>
              <a:rPr lang="en-US" sz="5000" dirty="0"/>
            </a:br>
            <a:r>
              <a:rPr lang="en-US" sz="5000" dirty="0"/>
              <a:t> Inferring brain structure with MRI simulators</a:t>
            </a:r>
          </a:p>
        </p:txBody>
      </p:sp>
      <p:pic>
        <p:nvPicPr>
          <p:cNvPr id="11266" name="Picture 2" descr="7 Tesla MRI of the ex vivo human brain at 100 micron resolution |  Scientific Data">
            <a:extLst>
              <a:ext uri="{FF2B5EF4-FFF2-40B4-BE49-F238E27FC236}">
                <a16:creationId xmlns:a16="http://schemas.microsoft.com/office/drawing/2014/main" id="{E0FDCA56-A3AB-E066-E691-3595A04A77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849" b="9147"/>
          <a:stretch/>
        </p:blipFill>
        <p:spPr bwMode="auto">
          <a:xfrm>
            <a:off x="9239692" y="-148856"/>
            <a:ext cx="2953261" cy="701866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a:extLst>
              <a:ext uri="{FF2B5EF4-FFF2-40B4-BE49-F238E27FC236}">
                <a16:creationId xmlns:a16="http://schemas.microsoft.com/office/drawing/2014/main" id="{025C42F1-A521-A1A7-2923-D3C137D65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623" y="-67231"/>
            <a:ext cx="3646969" cy="473831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ractical Brain Tractography and Beyond | by Dr. Alessandro Crimi | Of  Brains and Men | Medium">
            <a:extLst>
              <a:ext uri="{FF2B5EF4-FFF2-40B4-BE49-F238E27FC236}">
                <a16:creationId xmlns:a16="http://schemas.microsoft.com/office/drawing/2014/main" id="{B6F89F64-A439-C347-5232-CB4CC4BD7F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76" r="13577"/>
          <a:stretch/>
        </p:blipFill>
        <p:spPr bwMode="auto">
          <a:xfrm>
            <a:off x="5624622" y="4626488"/>
            <a:ext cx="3646970" cy="2231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496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27698</TotalTime>
  <Words>1803</Words>
  <Application>Microsoft Macintosh PowerPoint</Application>
  <PresentationFormat>Widescreen</PresentationFormat>
  <Paragraphs>244</Paragraphs>
  <Slides>27</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Google Sans</vt:lpstr>
      <vt:lpstr>Wingdings</vt:lpstr>
      <vt:lpstr>Office Theme</vt:lpstr>
      <vt:lpstr>Inferring brain structure and function using differentiable MRI simulators</vt:lpstr>
      <vt:lpstr>Outline</vt:lpstr>
      <vt:lpstr>Part 1   Why MRI simulators?</vt:lpstr>
      <vt:lpstr>The dream of Brain Magnetic Resonance Imaging</vt:lpstr>
      <vt:lpstr>The dream of Brain Magnetic Resonance Imaging</vt:lpstr>
      <vt:lpstr>Supervised NN reconstruction of brain structure and function is difficult</vt:lpstr>
      <vt:lpstr>MRI Simulators help by offering strong physics-based inductive biases</vt:lpstr>
      <vt:lpstr>How are MRI simulators helpful?</vt:lpstr>
      <vt:lpstr>Part 2    Inferring brain structure with MRI simulators</vt:lpstr>
      <vt:lpstr>Differentiability is key towards efficient optimization of simulator inputs</vt:lpstr>
      <vt:lpstr>Brain digital twin optimization: once you have a differentiable simulator, how do you optimize a digital twin of the brain?</vt:lpstr>
      <vt:lpstr>Results: we reconstructed patient-specific digital twins on the Brainweb dataset</vt:lpstr>
      <vt:lpstr>Reconstructing brain microstructure and white matter tracts</vt:lpstr>
      <vt:lpstr>Reconstructing brain microstructure with a differentiable diffusion MRI simulator</vt:lpstr>
      <vt:lpstr>Arbitrary shapes can be reconstructed through gradient-based learning</vt:lpstr>
      <vt:lpstr>Our method can also reconstruct beaded or bent meshes</vt:lpstr>
      <vt:lpstr>Part 3  Inferring brain function using fMRI simulators </vt:lpstr>
      <vt:lpstr>fMRI can read functional activity of neurons</vt:lpstr>
      <vt:lpstr>POSSUM: one of the most accurate fMRI simulators</vt:lpstr>
      <vt:lpstr>Landscape of fMRI simulators</vt:lpstr>
      <vt:lpstr>Hypothesis: Can efficiently reconstruct functional activity with fMRI simulators</vt:lpstr>
      <vt:lpstr>Part 4  fMRI for Whole Brain Emulation</vt:lpstr>
      <vt:lpstr>Bottom-up whole brain emulation requires high-level calibration</vt:lpstr>
      <vt:lpstr>fMRI will be the method of choice for calibrating high-level cognitive processes</vt:lpstr>
      <vt:lpstr>Progress so far: fMRI visual decoding</vt:lpstr>
      <vt:lpstr>Progress so far: fMRI visual decoding</vt:lpstr>
      <vt:lpstr>Conclusion + What is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Image Generation and Analysis using Bayesian Generative Models</dc:title>
  <dc:creator>Razvan Marinescu</dc:creator>
  <cp:lastModifiedBy>Razvan Marinescu</cp:lastModifiedBy>
  <cp:revision>195</cp:revision>
  <dcterms:created xsi:type="dcterms:W3CDTF">2024-02-09T06:23:24Z</dcterms:created>
  <dcterms:modified xsi:type="dcterms:W3CDTF">2025-02-23T01:21:53Z</dcterms:modified>
</cp:coreProperties>
</file>